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1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8" r:id="rId4"/>
    <p:sldId id="259" r:id="rId5"/>
    <p:sldId id="261" r:id="rId7"/>
    <p:sldId id="282" r:id="rId28"/>
    <p:sldId id="271" r:id="rId17"/>
    <p:sldId id="300" r:id="rId14"/>
    <p:sldId id="270" r:id="rId16"/>
    <p:sldId id="265" r:id="rId11"/>
    <p:sldId id="283" r:id="rId29"/>
    <p:sldId id="281" r:id="rId27"/>
    <p:sldId id="272" r:id="rId18"/>
    <p:sldId id="269" r:id="rId15"/>
    <p:sldId id="285" r:id="rId31"/>
  </p:sldIdLst>
  <p:sldSz cx="12191970" cy="6858000"/>
  <p:notesSz cx="6858000" cy="1219197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4" Type="http://schemas.openxmlformats.org/officeDocument/2006/relationships/slide" Target="slides/slide3.xml"/><Relationship Id="rId5" Type="http://schemas.openxmlformats.org/officeDocument/2006/relationships/slide" Target="slides/slide4.xml"/><Relationship Id="rId7" Type="http://schemas.openxmlformats.org/officeDocument/2006/relationships/slide" Target="slides/slide6.xml"/><Relationship Id="rId11" Type="http://schemas.openxmlformats.org/officeDocument/2006/relationships/slide" Target="slides/slide10.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Welcome families to Rochford’s International School, by Rochford’s Education: primary to secondary, IGCSE, in Ipoh.</a:t>
            </a:r>
          </a:p>
          <a:p>
            <a:r>
              <a:rPr lang="en-GB"/>
              <a:t>Sources: our founder; https://edquest.edu.my/pages/about-us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 premium boutique school like no other. Primary to secondary only (Year 1 to Year 11), no pre-school.</a:t>
            </a:r>
          </a:p>
          <a:p>
            <a:r>
              <a:rPr lang="en-GB"/>
              <a:t>Campuses: Falim, Ipoh Garden and Cameron Highlands; Kuala Lumpur coming soon.</a:t>
            </a:r>
          </a:p>
          <a:p>
            <a:r>
              <a:rPr lang="en-GB"/>
              <a:t>Sources: our founder; https://edquest.edu.my/pages/about-us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Approved IGCSE international school; Pearson Excellence Award 2020; dual Pearson Edexcel and OxfordAQA IGCSE.</a:t>
            </a:r>
          </a:p>
          <a:p>
            <a:r>
              <a:rPr lang="en-GB"/>
              <a:t>Sources: https://edquest.edu.my/pages/about-us ; https://edquest.edu.my/pages/igcse ; https://edquest.edu.my/pages/pearson-excellence-award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Primary: Year 1 to Year 5. British-style international pathway from Year 1; modular and mastery-based; placed by competency and readiness; all lessons in English with English support.</a:t>
            </a:r>
          </a:p>
          <a:p>
            <a:r>
              <a:rPr lang="en-GB"/>
              <a:t>Sources: https://edquest.edu.my/pages/about-us ; https://edquest.edu.my/pages/faq ; https://edquest.edu.my/pages/addmission-page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RISE Centre (coming soon): support for learners with special educational needs alongside an international education; no formal diagnosis needed; individual learning plan; small-group and one-to-one support; learning alongside mainstream classes; regular parent updates.</a:t>
            </a:r>
          </a:p>
          <a:p>
            <a:r>
              <a:rPr lang="en-GB"/>
              <a:t>Photo: dance studio visit (illustrative, not a RISE session).</a:t>
            </a:r>
          </a:p>
          <a:p>
            <a:r>
              <a:rPr lang="en-GB"/>
              <a:t>Source: https://edquest.edu.my/pages/rise-centre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17 IGCSE subjects. Pearson Edexcel (13): English First Language (English Language A), English as a Second Language, Chinese (Mandarin), Mathematics A, Further Pure Mathematics, Biology, Chemistry, Physics, Human Biology, Global Citizenship, Business, Commerce, ICT. OxfordAQA (3): Psychology, Sociology, Media Studies. Cambridge (1): Malay - Foreign Language (0546). Some subjects run subject to demand.</a:t>
            </a:r>
          </a:p>
          <a:p>
            <a:r>
              <a:rPr lang="en-GB"/>
              <a:t>Source: https://edquest.edu.my/pages/igcse-subjects ; https://edquest.edu.my/pages/igcse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How to join, condensed from the six admissions steps (Enquire, Consultation, Assessment, Offer, Enrol, Welcome): 1) enquire by WhatsApp, phone, email or walk-in, then a free no-obligation consultation (in person or online, 45-60 minutes); 2) friendly diagnostic assessment, results and programme recommendation in 2-3 days; 3) written offer with full fees, registration, orientation. WhatsApp 010-253 9817.</a:t>
            </a:r>
          </a:p>
          <a:p>
            <a:r>
              <a:rPr lang="en-GB"/>
              <a:t>Source: https://edquest.edu.my/pages/addmission-page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Law School career-entry programme: IGCSE foundations, then three Cambridge International AS &amp; A Levels (Law, Psychology, Business), then Route A (local or international university) or Route B (University of London LLB with our teaching and support), then an LLB and a legal career.</a:t>
            </a:r>
          </a:p>
          <a:p>
            <a:r>
              <a:rPr lang="en-GB"/>
              <a:t>Source: https://edquest.edu.my/pages/law-school</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IGCSE at Year 9-11; Pearson Edexcel (most subjects, modular route available) and OxfordAQA (Psychology, Sociology, Media Studies); graded 9-1; 17 IGCSE subjects offered (Malay via Cambridge).</a:t>
            </a:r>
          </a:p>
          <a:p>
            <a:r>
              <a:rPr lang="en-GB"/>
              <a:t>Sources: https://edquest.edu.my/pages/igcse ; https://edquest.edu.my/pages/faq ; https://edquest.edu.my/pages/about-us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Our fees (school's own only): Year 1-5 RM 3,400 per term (RM 13,600 per year, 4 terms); Year 6-8 RM 3,900 per term (RM 15,600 per year); Year 9-11 IGCSE RM 4,900 per term (RM 19,600 per year). Exclusions as listed. The page also offers an Academic Merit Scholarship (up to 30% fee reduction) and a Financial Assistance Bursary.</a:t>
            </a:r>
          </a:p>
          <a:p>
            <a:r>
              <a:rPr lang="en-GB"/>
              <a:t>Source: https://edquest.edu.my/pages/fees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Hall of Excellence: Lee De Xuan, Grade 9 in IGCSE Malay and IGCSE Mandarin, sat IGCSEs at 13. Chuah Yu Xiang, Grade 8 in IGCSE Mandarin at 14. Chai Jia Wern, Grade 9 in IGCSE Mandarin and Grade 8 in IGCSE Malay (website wording, approved). Gyanveer Singh Auluck, National Champion, Men's Raw Junior 93 kg, National Powerlifting Championships 2024.</a:t>
            </a:r>
          </a:p>
          <a:p>
            <a:r>
              <a:rPr lang="en-GB"/>
              <a:t>Sources: https://edquest.edu.my/pages/hall-of-excellence ; our founder (23 and 26 Oct 2026)</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Lower secondary: Year 6 to Year 8 (fee band Year 6-8); IGCSE examinations at Year 9-11; modular, placed by readiness; youngest IGCSE candidates sat exams at 13; ongoing enrolment.</a:t>
            </a:r>
          </a:p>
          <a:p>
            <a:r>
              <a:rPr lang="en-GB"/>
              <a:t>Sources: https://edquest.edu.my/pages/faq ; https://edquest.edu.my/pages/addmission-page ; https://edquest.edu.my/pages/about-us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Beyond the classroom: Gua Tempurung trip (20 April 2023), Family Day Bowling Tournament (4 October 2025), Taiping Zoo and Telegraph Museum trip, Papan heritage trip, Qing Xin Ling field trip, guest talk on overcoming procrastination (21 March 2024), sister school programme with Global Islamic School, Indonesia (from August 2026).</a:t>
            </a:r>
          </a:p>
          <a:p>
            <a:r>
              <a:rPr lang="en-GB"/>
              <a:t>Source: https://edquest.edu.my/pages/school-activities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Thank you for visiting. WhatsApp our admissions team: 010-253 9817. Campuses: Falim, Ipoh Garden, Cameron Highlands; Kuala Lumpur coming soon.</a:t>
            </a:r>
          </a:p>
          <a:p>
            <a:r>
              <a:rPr lang="en-GB"/>
              <a:t>Sources: our founder; https://edquest.edu.my/pages/addmission-page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1Photo" Type="http://schemas.openxmlformats.org/officeDocument/2006/relationships/image" Target="../media/g1-reception.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1Photo" Type="http://schemas.openxmlformats.org/officeDocument/2006/relationships/image" Target="../media/g1-campus.jpg"/></Relationships>
</file>

<file path=ppt/slides/_rels/slide6.xml.rels><?xml version="1.0" encoding="UTF-8" standalone="yes"?>
<Relationships xmlns="http://schemas.openxmlformats.org/package/2006/relationships"><Relationship Id="rId1" Type="http://schemas.openxmlformats.org/officeDocument/2006/relationships/image" Target="../media/g2-primary.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3Photo" Type="http://schemas.openxmlformats.org/officeDocument/2006/relationships/image" Target="../media/g3-rise.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2Photo" Type="http://schemas.openxmlformats.org/officeDocument/2006/relationships/image" Target="../media/g2-secondary.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3P0" Type="http://schemas.openxmlformats.org/officeDocument/2006/relationships/image" Target="../media/g3-gua.jpg"/><Relationship Id="rIdG3P1" Type="http://schemas.openxmlformats.org/officeDocument/2006/relationships/image" Target="../media/g3-talk.jpg"/><Relationship Id="rIdG3P2" Type="http://schemas.openxmlformats.org/officeDocument/2006/relationships/image" Target="../media/g3-bowling.jpg"/><Relationship Id="rIdG3P3" Type="http://schemas.openxmlformats.org/officeDocument/2006/relationships/image" Target="../media/g3-walkway.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5Logo" Type="http://schemas.openxmlformats.org/officeDocument/2006/relationships/image" Target="../media/g5-log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5980176" y="0"/>
            <a:ext cx="6204204" cy="6858000"/>
          </a:xfrm>
          <a:prstGeom prst="rect">
            <a:avLst/>
          </a:prstGeom>
          <a:solidFill>
            <a:srgbClr val="000000"/>
          </a:solidFill>
          <a:ln/>
        </p:spPr>
      </p:sp>
      <p:sp>
        <p:nvSpPr>
          <p:cNvPr id="3" name="Shape 1"/>
          <p:cNvSpPr/>
          <p:nvPr/>
        </p:nvSpPr>
        <p:spPr>
          <a:xfrm>
            <a:off x="568757" y="384048"/>
            <a:ext cx="146304" cy="146304"/>
          </a:xfrm>
          <a:prstGeom prst="ellipse">
            <a:avLst/>
          </a:prstGeom>
          <a:solidFill>
            <a:srgbClr val="FFF200"/>
          </a:solidFill>
          <a:ln/>
        </p:spPr>
      </p:sp>
      <p:sp>
        <p:nvSpPr>
          <p:cNvPr id="4" name="Shape 2"/>
          <p:cNvSpPr/>
          <p:nvPr/>
        </p:nvSpPr>
        <p:spPr>
          <a:xfrm>
            <a:off x="642823" y="1127455"/>
            <a:ext cx="0" cy="3014777"/>
          </a:xfrm>
          <a:prstGeom prst="line">
            <a:avLst/>
          </a:prstGeom>
          <a:noFill/>
          <a:ln w="9525">
            <a:solidFill>
              <a:srgbClr val="F2F2F2"/>
            </a:solidFill>
            <a:prstDash val="solid"/>
          </a:ln>
        </p:spPr>
      </p:sp>
      <p:sp>
        <p:nvSpPr>
          <p:cNvPr id="5" name="Shape 3"/>
          <p:cNvSpPr/>
          <p:nvPr/>
        </p:nvSpPr>
        <p:spPr>
          <a:xfrm>
            <a:off x="619049" y="2199132"/>
            <a:ext cx="45720" cy="1303020"/>
          </a:xfrm>
          <a:prstGeom prst="rect">
            <a:avLst/>
          </a:prstGeom>
          <a:solidFill>
            <a:srgbClr val="EECC16"/>
          </a:solidFill>
          <a:ln/>
        </p:spPr>
      </p:sp>
      <p:sp>
        <p:nvSpPr>
          <p:cNvPr id="6" name="Text 4"/>
          <p:cNvSpPr/>
          <p:nvPr/>
        </p:nvSpPr>
        <p:spPr>
          <a:xfrm rot="16200000">
            <a:off x="-532181"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
        <p:nvSpPr>
          <p:cNvPr id="7" name="Shape 5"/>
          <p:cNvSpPr/>
          <p:nvPr/>
        </p:nvSpPr>
        <p:spPr>
          <a:xfrm>
            <a:off x="3538728" y="696773"/>
            <a:ext cx="5115154" cy="5115154"/>
          </a:xfrm>
          <a:prstGeom prst="ellipse">
            <a:avLst/>
          </a:prstGeom>
          <a:solidFill>
            <a:srgbClr val="1E1E1E"/>
          </a:solidFill>
          <a:ln/>
          <a:effectLst>
            <a:outerShdw sx="100000" sy="100000" kx="0" ky="0" algn="bl" rotWithShape="0" blurRad="317500" dist="50800" dir="16200000">
              <a:srgbClr val="000000">
                <a:alpha val="20000"/>
              </a:srgbClr>
            </a:outerShdw>
          </a:effectLst>
        </p:spPr>
      </p:sp>
      <p:sp>
        <p:nvSpPr>
          <p:cNvPr id="8" name="Shape 6"/>
          <p:cNvSpPr/>
          <p:nvPr/>
        </p:nvSpPr>
        <p:spPr>
          <a:xfrm rot="20937600">
            <a:off x="3871570" y="1030529"/>
            <a:ext cx="4448556" cy="4448556"/>
          </a:xfrm>
          <a:prstGeom prst="blockArc">
            <a:avLst>
              <a:gd name="adj1" fmla="val 12067800"/>
              <a:gd name="adj2" fmla="val 21528600"/>
              <a:gd name="adj3" fmla="val 1210"/>
            </a:avLst>
          </a:prstGeom>
          <a:solidFill>
            <a:srgbClr val="FFF200"/>
          </a:solidFill>
          <a:ln/>
        </p:spPr>
      </p:sp>
      <p:sp>
        <p:nvSpPr>
          <p:cNvPr id="9" name="Shape 7"/>
          <p:cNvSpPr/>
          <p:nvPr/>
        </p:nvSpPr>
        <p:spPr>
          <a:xfrm rot="10096800">
            <a:off x="3871570" y="1030529"/>
            <a:ext cx="4448556" cy="4448556"/>
          </a:xfrm>
          <a:prstGeom prst="blockArc">
            <a:avLst>
              <a:gd name="adj1" fmla="val 12250200"/>
              <a:gd name="adj2" fmla="val 21528600"/>
              <a:gd name="adj3" fmla="val 1210"/>
            </a:avLst>
          </a:prstGeom>
          <a:solidFill>
            <a:srgbClr val="FFF200"/>
          </a:solidFill>
          <a:ln/>
        </p:spPr>
      </p:sp>
      <p:pic>
        <p:nvPicPr>
          <p:cNvPr id="10" name="Image 0" descr="/workspace/slides/parent-visit-deck-TDMtDX/assets/logo-intl-reverse.png">    </p:cNvPr>
          <p:cNvPicPr>
            <a:picLocks noChangeAspect="1"/>
          </p:cNvPicPr>
          <p:nvPr/>
        </p:nvPicPr>
        <p:blipFill>
          <a:blip r:embed="rId1"/>
          <a:stretch>
            <a:fillRect/>
          </a:stretch>
        </p:blipFill>
        <p:spPr>
          <a:xfrm>
            <a:off x="4724705" y="1783080"/>
            <a:ext cx="2743200" cy="670095"/>
          </a:xfrm>
          <a:prstGeom prst="rect">
            <a:avLst/>
          </a:prstGeom>
        </p:spPr>
      </p:pic>
      <p:sp>
        <p:nvSpPr>
          <p:cNvPr id="11" name="Text 8"/>
          <p:cNvSpPr/>
          <p:nvPr/>
        </p:nvSpPr>
        <p:spPr>
          <a:xfrm>
            <a:off x="2617927" y="2606040"/>
            <a:ext cx="6956755" cy="923544"/>
          </a:xfrm>
          <a:prstGeom prst="rect">
            <a:avLst/>
          </a:prstGeom>
          <a:noFill/>
          <a:ln/>
        </p:spPr>
        <p:txBody>
          <a:bodyPr wrap="square" rtlCol="0" anchor="ctr"/>
          <a:lstStyle/>
          <a:p>
            <a:pPr algn="ctr" indent="0" marL="0">
              <a:buNone/>
            </a:pPr>
            <a:r>
              <a:rPr lang="en-US" sz="5000" b="1" dirty="0">
                <a:solidFill>
                  <a:srgbClr val="FFFFFF"/>
                </a:solidFill>
                <a:latin typeface="Poppins" pitchFamily="34" charset="0"/>
                <a:ea typeface="Poppins" pitchFamily="34" charset="-122"/>
                <a:cs typeface="Poppins" pitchFamily="34" charset="-120"/>
              </a:rPr>
              <a:t>PARENT VISIT</a:t>
            </a:r>
            <a:endParaRPr lang="en-US" sz="5000" dirty="0"/>
          </a:p>
        </p:txBody>
      </p:sp>
      <p:sp>
        <p:nvSpPr>
          <p:cNvPr id="12" name="Shape 9"/>
          <p:cNvSpPr/>
          <p:nvPr/>
        </p:nvSpPr>
        <p:spPr>
          <a:xfrm>
            <a:off x="5410505" y="3639312"/>
            <a:ext cx="1371600" cy="54864"/>
          </a:xfrm>
          <a:prstGeom prst="rect">
            <a:avLst/>
          </a:prstGeom>
          <a:solidFill>
            <a:srgbClr val="FFF200"/>
          </a:solidFill>
          <a:ln/>
        </p:spPr>
      </p:sp>
      <p:sp>
        <p:nvSpPr>
          <p:cNvPr id="13" name="Text 10"/>
          <p:cNvSpPr/>
          <p:nvPr/>
        </p:nvSpPr>
        <p:spPr>
          <a:xfrm>
            <a:off x="3019349" y="3840480"/>
            <a:ext cx="6152998" cy="731520"/>
          </a:xfrm>
          <a:prstGeom prst="rect">
            <a:avLst/>
          </a:prstGeom>
          <a:noFill/>
          <a:ln/>
        </p:spPr>
        <p:txBody>
          <a:bodyPr wrap="square" rtlCol="0" anchor="t"/>
          <a:lstStyle/>
          <a:p>
            <a:pPr algn="ctr" indent="0" marL="0">
              <a:lnSpc>
                <a:spcPct val="150000"/>
              </a:lnSpc>
              <a:buNone/>
            </a:pPr>
            <a:r>
              <a:rPr lang="en-US" sz="1400" dirty="0">
                <a:solidFill>
                  <a:srgbClr val="F2F2F2"/>
                </a:solidFill>
                <a:latin typeface="Poppins" pitchFamily="34" charset="0"/>
                <a:ea typeface="Poppins" pitchFamily="34" charset="-122"/>
                <a:cs typeface="Poppins" pitchFamily="34" charset="-120"/>
              </a:rPr>
              <a:t>Welcome  ·  by Rochford’s Education</a:t>
            </a:r>
            <a:endParaRPr lang="en-US" sz="1400" dirty="0"/>
          </a:p>
          <a:p>
            <a:pPr algn="ctr" indent="0" marL="0">
              <a:lnSpc>
                <a:spcPct val="150000"/>
              </a:lnSpc>
              <a:buNone/>
            </a:pPr>
            <a:r>
              <a:rPr lang="en-US" sz="1400" dirty="0">
                <a:solidFill>
                  <a:srgbClr val="F2F2F2"/>
                </a:solidFill>
                <a:latin typeface="Poppins" pitchFamily="34" charset="0"/>
                <a:ea typeface="Poppins" pitchFamily="34" charset="-122"/>
                <a:cs typeface="Poppins" pitchFamily="34" charset="-120"/>
              </a:rPr>
              <a:t>Primary to Secondary  ·  IGCSE  ·  Ipoh</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1580998" y="4581144"/>
            <a:ext cx="836676" cy="809244"/>
          </a:xfrm>
          <a:prstGeom prst="rect">
            <a:avLst/>
          </a:prstGeom>
          <a:solidFill>
            <a:srgbClr val="EECC16"/>
          </a:solidFill>
          <a:ln/>
          <a:effectLst>
            <a:outerShdw sx="100000" sy="100000" kx="0" ky="0" algn="bl" rotWithShape="0" blurRad="317500" dist="50800" dir="16200000">
              <a:srgbClr val="000000">
                <a:alpha val="10000"/>
              </a:srgbClr>
            </a:outerShdw>
          </a:effectLst>
        </p:spPr>
      </p:sp>
      <p:sp>
        <p:nvSpPr>
          <p:cNvPr id="3" name="Shape 1"/>
          <p:cNvSpPr/>
          <p:nvPr/>
        </p:nvSpPr>
        <p:spPr>
          <a:xfrm>
            <a:off x="1580998" y="3149194"/>
            <a:ext cx="836676" cy="811073"/>
          </a:xfrm>
          <a:prstGeom prst="rect">
            <a:avLst/>
          </a:prstGeom>
          <a:solidFill>
            <a:srgbClr val="141414"/>
          </a:solidFill>
          <a:ln/>
          <a:effectLst>
            <a:outerShdw sx="100000" sy="100000" kx="0" ky="0" algn="bl" rotWithShape="0" blurRad="317500" dist="50800" dir="16200000">
              <a:srgbClr val="000000">
                <a:alpha val="42000"/>
              </a:srgbClr>
            </a:outerShdw>
          </a:effectLst>
        </p:spPr>
      </p:sp>
      <p:sp>
        <p:nvSpPr>
          <p:cNvPr id="4" name="Text 2"/>
          <p:cNvSpPr/>
          <p:nvPr/>
        </p:nvSpPr>
        <p:spPr>
          <a:xfrm>
            <a:off x="1434694" y="1406347"/>
            <a:ext cx="3840480" cy="277063"/>
          </a:xfrm>
          <a:prstGeom prst="rect">
            <a:avLst/>
          </a:prstGeom>
          <a:noFill/>
          <a:ln/>
        </p:spPr>
        <p:txBody>
          <a:bodyPr wrap="square" rtlCol="0" anchor="t"/>
          <a:lstStyle/>
          <a:p>
            <a:pPr indent="0" marL="0">
              <a:buNone/>
            </a:pPr>
            <a:r>
              <a:rPr lang="en-US" sz="1100" spc="200" kern="0" dirty="0">
                <a:solidFill>
                  <a:srgbClr val="EECC16"/>
                </a:solidFill>
                <a:latin typeface="Poppins" pitchFamily="34" charset="0"/>
                <a:ea typeface="Poppins" pitchFamily="34" charset="-122"/>
                <a:cs typeface="Poppins" pitchFamily="34" charset="-120"/>
              </a:rPr>
              <a:t>Rochford’s International School</a:t>
            </a:r>
            <a:endParaRPr lang="en-US" sz="1100" dirty="0"/>
          </a:p>
        </p:txBody>
      </p:sp>
      <p:sp>
        <p:nvSpPr>
          <p:cNvPr id="5" name="Shape 3"/>
          <p:cNvSpPr/>
          <p:nvPr/>
        </p:nvSpPr>
        <p:spPr>
          <a:xfrm>
            <a:off x="4863694" y="1526134"/>
            <a:ext cx="698602" cy="0"/>
          </a:xfrm>
          <a:prstGeom prst="line">
            <a:avLst/>
          </a:prstGeom>
          <a:noFill/>
          <a:ln w="6350">
            <a:solidFill>
              <a:srgbClr val="EECC16"/>
            </a:solidFill>
            <a:prstDash val="solid"/>
          </a:ln>
        </p:spPr>
      </p:sp>
      <p:sp>
        <p:nvSpPr>
          <p:cNvPr id="6" name="Text 4"/>
          <p:cNvSpPr/>
          <p:nvPr/>
        </p:nvSpPr>
        <p:spPr>
          <a:xfrm>
            <a:off x="1434694" y="1666037"/>
            <a:ext cx="5265115" cy="585216"/>
          </a:xfrm>
          <a:prstGeom prst="rect">
            <a:avLst/>
          </a:prstGeom>
          <a:noFill/>
          <a:ln/>
        </p:spPr>
        <p:txBody>
          <a:bodyPr wrap="square" rtlCol="0" anchor="t"/>
          <a:lstStyle/>
          <a:p>
            <a:pPr indent="0" marL="0">
              <a:buNone/>
            </a:pPr>
            <a:r>
              <a:rPr lang="en-US" sz="3200" b="1" dirty="0">
                <a:solidFill>
                  <a:srgbClr val="FFFFFF"/>
                </a:solidFill>
                <a:latin typeface="Poppins" pitchFamily="34" charset="0"/>
                <a:ea typeface="Poppins" pitchFamily="34" charset="-122"/>
                <a:cs typeface="Poppins" pitchFamily="34" charset="-120"/>
              </a:rPr>
              <a:t>WHO WE ARE</a:t>
            </a:r>
            <a:endParaRPr lang="en-US" sz="3200" dirty="0"/>
          </a:p>
        </p:txBody>
      </p:sp>
      <p:sp>
        <p:nvSpPr>
          <p:cNvPr id="7" name="Text 5"/>
          <p:cNvSpPr/>
          <p:nvPr/>
        </p:nvSpPr>
        <p:spPr>
          <a:xfrm>
            <a:off x="1434694" y="2268626"/>
            <a:ext cx="4480560" cy="573329"/>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A premium boutique school like no other, by Rochford’s Education.</a:t>
            </a:r>
            <a:endParaRPr lang="en-US" sz="1100" dirty="0"/>
          </a:p>
        </p:txBody>
      </p:sp>
      <p:sp>
        <p:nvSpPr>
          <p:cNvPr id="8" name="Shape 6"/>
          <p:cNvSpPr/>
          <p:nvPr/>
        </p:nvSpPr>
        <p:spPr>
          <a:xfrm>
            <a:off x="1885493" y="3456432"/>
            <a:ext cx="228600" cy="228600"/>
          </a:xfrm>
          <a:prstGeom prst="ellipse">
            <a:avLst/>
          </a:prstGeom>
          <a:ln w="15875">
            <a:solidFill>
              <a:srgbClr val="EECC16"/>
            </a:solidFill>
            <a:prstDash val="solid"/>
          </a:ln>
        </p:spPr>
      </p:sp>
      <p:sp>
        <p:nvSpPr>
          <p:cNvPr id="9" name="Shape 7"/>
          <p:cNvSpPr/>
          <p:nvPr/>
        </p:nvSpPr>
        <p:spPr>
          <a:xfrm>
            <a:off x="1961388" y="3666744"/>
            <a:ext cx="78638" cy="50292"/>
          </a:xfrm>
          <a:prstGeom prst="rect">
            <a:avLst/>
          </a:prstGeom>
          <a:solidFill>
            <a:srgbClr val="EECC16"/>
          </a:solidFill>
          <a:ln/>
        </p:spPr>
      </p:sp>
      <p:sp>
        <p:nvSpPr>
          <p:cNvPr id="10" name="Shape 8"/>
          <p:cNvSpPr/>
          <p:nvPr/>
        </p:nvSpPr>
        <p:spPr>
          <a:xfrm>
            <a:off x="1867205" y="4857293"/>
            <a:ext cx="263347" cy="256946"/>
          </a:xfrm>
          <a:prstGeom prst="ellipse">
            <a:avLst/>
          </a:prstGeom>
          <a:ln w="15875">
            <a:solidFill>
              <a:srgbClr val="FFFFFF"/>
            </a:solidFill>
            <a:prstDash val="solid"/>
          </a:ln>
        </p:spPr>
      </p:sp>
      <p:sp>
        <p:nvSpPr>
          <p:cNvPr id="11" name="Text 9"/>
          <p:cNvSpPr/>
          <p:nvPr/>
        </p:nvSpPr>
        <p:spPr>
          <a:xfrm>
            <a:off x="1876349" y="4837176"/>
            <a:ext cx="263347" cy="256946"/>
          </a:xfrm>
          <a:prstGeom prst="rect">
            <a:avLst/>
          </a:prstGeom>
          <a:noFill/>
          <a:ln/>
        </p:spPr>
        <p:txBody>
          <a:bodyPr wrap="square" lIns="0" tIns="0" rIns="0" bIns="0" rtlCol="0" anchor="ctr"/>
          <a:lstStyle/>
          <a:p>
            <a:pPr algn="ctr" indent="0" marL="0">
              <a:buNone/>
            </a:pPr>
            <a:r>
              <a:rPr lang="en-US" sz="2100" b="1" dirty="0">
                <a:solidFill>
                  <a:srgbClr val="FFFFFF"/>
                </a:solidFill>
                <a:latin typeface="Poppins" pitchFamily="34" charset="0"/>
                <a:ea typeface="Poppins" pitchFamily="34" charset="-122"/>
                <a:cs typeface="Poppins" pitchFamily="34" charset="-120"/>
              </a:rPr>
              <a:t>✓</a:t>
            </a:r>
            <a:endParaRPr lang="en-US" sz="2100" dirty="0"/>
          </a:p>
        </p:txBody>
      </p:sp>
      <p:sp>
        <p:nvSpPr>
          <p:cNvPr id="12" name="Text 10"/>
          <p:cNvSpPr/>
          <p:nvPr/>
        </p:nvSpPr>
        <p:spPr>
          <a:xfrm>
            <a:off x="2605126" y="3000146"/>
            <a:ext cx="2986430" cy="382219"/>
          </a:xfrm>
          <a:prstGeom prst="rect">
            <a:avLst/>
          </a:prstGeom>
          <a:noFill/>
          <a:ln/>
        </p:spPr>
        <p:txBody>
          <a:bodyPr wrap="square" rtlCol="0" anchor="t"/>
          <a:lstStyle/>
          <a:p>
            <a:pPr algn="just" indent="0" marL="0">
              <a:lnSpc>
                <a:spcPct val="150000"/>
              </a:lnSpc>
              <a:buNone/>
            </a:pPr>
            <a:r>
              <a:rPr lang="en-US" sz="1400" b="1" dirty="0">
                <a:solidFill>
                  <a:srgbClr val="FFFFFF"/>
                </a:solidFill>
                <a:latin typeface="Poppins" pitchFamily="34" charset="0"/>
                <a:ea typeface="Poppins" pitchFamily="34" charset="-122"/>
                <a:cs typeface="Poppins" pitchFamily="34" charset="-120"/>
              </a:rPr>
              <a:t>Primary to Secondary</a:t>
            </a:r>
            <a:endParaRPr lang="en-US" sz="1400" dirty="0"/>
          </a:p>
        </p:txBody>
      </p:sp>
      <p:sp>
        <p:nvSpPr>
          <p:cNvPr id="13" name="Text 11"/>
          <p:cNvSpPr/>
          <p:nvPr/>
        </p:nvSpPr>
        <p:spPr>
          <a:xfrm>
            <a:off x="2605126" y="3351276"/>
            <a:ext cx="3566160" cy="827532"/>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Year 1 to Year 11, through to IGCSE. We teach school years only, with no pre-school.</a:t>
            </a:r>
            <a:endParaRPr lang="en-US" sz="1100" dirty="0"/>
          </a:p>
        </p:txBody>
      </p:sp>
      <p:sp>
        <p:nvSpPr>
          <p:cNvPr id="14" name="Text 12"/>
          <p:cNvSpPr/>
          <p:nvPr/>
        </p:nvSpPr>
        <p:spPr>
          <a:xfrm>
            <a:off x="2605126" y="4432097"/>
            <a:ext cx="2986430" cy="381305"/>
          </a:xfrm>
          <a:prstGeom prst="rect">
            <a:avLst/>
          </a:prstGeom>
          <a:noFill/>
          <a:ln/>
        </p:spPr>
        <p:txBody>
          <a:bodyPr wrap="square" rtlCol="0" anchor="t"/>
          <a:lstStyle/>
          <a:p>
            <a:pPr algn="just" indent="0" marL="0">
              <a:lnSpc>
                <a:spcPct val="150000"/>
              </a:lnSpc>
              <a:buNone/>
            </a:pPr>
            <a:r>
              <a:rPr lang="en-US" sz="1400" b="1" dirty="0">
                <a:solidFill>
                  <a:srgbClr val="FFFFFF"/>
                </a:solidFill>
                <a:latin typeface="Poppins" pitchFamily="34" charset="0"/>
                <a:ea typeface="Poppins" pitchFamily="34" charset="-122"/>
                <a:cs typeface="Poppins" pitchFamily="34" charset="-120"/>
              </a:rPr>
              <a:t>3 Campuses</a:t>
            </a:r>
            <a:endParaRPr lang="en-US" sz="1400" dirty="0"/>
          </a:p>
        </p:txBody>
      </p:sp>
      <p:sp>
        <p:nvSpPr>
          <p:cNvPr id="15" name="Text 13"/>
          <p:cNvSpPr/>
          <p:nvPr/>
        </p:nvSpPr>
        <p:spPr>
          <a:xfrm>
            <a:off x="2605126" y="4768596"/>
            <a:ext cx="3566160" cy="827532"/>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Falim, Ipoh Garden and Cameron Highlands, with Kuala Lumpur coming soon.</a:t>
            </a:r>
            <a:endParaRPr lang="en-US" sz="1100" dirty="0"/>
          </a:p>
        </p:txBody>
      </p:sp>
      <p:sp>
        <p:nvSpPr>
          <p:cNvPr id="16" name="Shape 14"/>
          <p:cNvSpPr/>
          <p:nvPr/>
        </p:nvSpPr>
        <p:spPr>
          <a:xfrm>
            <a:off x="568757" y="384048"/>
            <a:ext cx="146304" cy="146304"/>
          </a:xfrm>
          <a:prstGeom prst="ellipse">
            <a:avLst/>
          </a:prstGeom>
          <a:solidFill>
            <a:srgbClr val="FFF200"/>
          </a:solidFill>
          <a:ln/>
        </p:spPr>
      </p:sp>
      <p:sp>
        <p:nvSpPr>
          <p:cNvPr id="17" name="Shape 15"/>
          <p:cNvSpPr/>
          <p:nvPr/>
        </p:nvSpPr>
        <p:spPr>
          <a:xfrm>
            <a:off x="642823" y="1127455"/>
            <a:ext cx="0" cy="3014777"/>
          </a:xfrm>
          <a:prstGeom prst="line">
            <a:avLst/>
          </a:prstGeom>
          <a:noFill/>
          <a:ln w="9525">
            <a:solidFill>
              <a:srgbClr val="F2F2F2"/>
            </a:solidFill>
            <a:prstDash val="solid"/>
          </a:ln>
        </p:spPr>
      </p:sp>
      <p:sp>
        <p:nvSpPr>
          <p:cNvPr id="18" name="Shape 16"/>
          <p:cNvSpPr/>
          <p:nvPr/>
        </p:nvSpPr>
        <p:spPr>
          <a:xfrm>
            <a:off x="619049" y="2199132"/>
            <a:ext cx="45720" cy="1303020"/>
          </a:xfrm>
          <a:prstGeom prst="rect">
            <a:avLst/>
          </a:prstGeom>
          <a:solidFill>
            <a:srgbClr val="EECC16"/>
          </a:solidFill>
          <a:ln/>
        </p:spPr>
      </p:sp>
      <p:sp>
        <p:nvSpPr>
          <p:cNvPr id="19" name="Text 17"/>
          <p:cNvSpPr/>
          <p:nvPr/>
        </p:nvSpPr>
        <p:spPr>
          <a:xfrm rot="16200000">
            <a:off x="-532181"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
        <p:nvSpPr>
          <p:cNvPr id="20" name="Shape 18"/>
          <p:cNvSpPr/>
          <p:nvPr/>
        </p:nvSpPr>
        <p:spPr>
          <a:xfrm>
            <a:off x="6463894" y="0"/>
            <a:ext cx="5727802" cy="6858000"/>
          </a:xfrm>
          <a:prstGeom prst="rect">
            <a:avLst/>
          </a:prstGeom>
          <a:ln/>
        </p:spPr>
      </p:sp>
      <p:pic>
        <p:nvPicPr>
          <p:cNvPr id="21" name="Reception, Rochford’s International School" descr="Reception, Rochford’s International School"/>
          <p:cNvPicPr>
            <a:picLocks noChangeAspect="1"/>
          </p:cNvPicPr>
          <p:nvPr/>
        </p:nvPicPr>
        <p:blipFill>
          <a:blip r:embed="rIdG1Photo"/>
          <a:stretch>
            <a:fillRect/>
          </a:stretch>
        </p:blipFill>
        <p:spPr>
          <a:xfrm>
            <a:off x="6720840" y="1645920"/>
            <a:ext cx="5212080" cy="34747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41414"/>
        </a:solidFill>
      </p:bgPr>
    </p:bg>
    <p:spTree>
      <p:nvGrpSpPr>
        <p:cNvPr id="1" name=""/>
        <p:cNvGrpSpPr/>
        <p:nvPr/>
      </p:nvGrpSpPr>
      <p:grpSpPr>
        <a:xfrm>
          <a:off x="0" y="0"/>
          <a:ext cx="0" cy="0"/>
          <a:chOff x="0" y="0"/>
          <a:chExt cx="0" cy="0"/>
        </a:xfrm>
      </p:grpSpPr>
      <p:pic>
        <p:nvPicPr>
          <p:cNvPr id="21" name="Rochford’s International School building, Ipoh" descr="Rochford’s International School building, Ipoh"/>
          <p:cNvPicPr>
            <a:picLocks noChangeAspect="1"/>
          </p:cNvPicPr>
          <p:nvPr/>
        </p:nvPicPr>
        <p:blipFill>
          <a:blip r:embed="rIdG1Photo"/>
          <a:stretch>
            <a:fillRect/>
          </a:stretch>
        </p:blipFill>
        <p:spPr>
          <a:xfrm>
            <a:off x="1356969" y="777240"/>
            <a:ext cx="4681728" cy="3121152"/>
          </a:xfrm>
          <a:prstGeom prst="rect">
            <a:avLst/>
          </a:prstGeom>
        </p:spPr>
      </p:pic>
      <p:sp>
        <p:nvSpPr>
          <p:cNvPr id="2" name="Shape 0"/>
          <p:cNvSpPr/>
          <p:nvPr/>
        </p:nvSpPr>
        <p:spPr>
          <a:xfrm>
            <a:off x="1356970" y="4021531"/>
            <a:ext cx="4681728" cy="1779422"/>
          </a:xfrm>
          <a:prstGeom prst="rect">
            <a:avLst/>
          </a:prstGeom>
          <a:solidFill>
            <a:srgbClr val="EECC16"/>
          </a:solidFill>
          <a:ln/>
          <a:effectLst>
            <a:outerShdw sx="100000" sy="100000" kx="0" ky="0" algn="bl" rotWithShape="0" blurRad="317500" dist="50800" dir="16200000">
              <a:srgbClr val="000000">
                <a:alpha val="20000"/>
              </a:srgbClr>
            </a:outerShdw>
          </a:effectLst>
        </p:spPr>
      </p:sp>
      <p:sp>
        <p:nvSpPr>
          <p:cNvPr id="3" name="Shape 1"/>
          <p:cNvSpPr/>
          <p:nvPr/>
        </p:nvSpPr>
        <p:spPr>
          <a:xfrm>
            <a:off x="1476756" y="4179722"/>
            <a:ext cx="233172" cy="233172"/>
          </a:xfrm>
          <a:prstGeom prst="ellipse">
            <a:avLst/>
          </a:prstGeom>
          <a:solidFill>
            <a:srgbClr val="141414"/>
          </a:solidFill>
          <a:ln/>
          <a:effectLst>
            <a:outerShdw sx="100000" sy="100000" kx="0" ky="0" algn="bl" rotWithShape="0" blurRad="317500" dist="50800" dir="16200000">
              <a:srgbClr val="000000">
                <a:alpha val="40000"/>
              </a:srgbClr>
            </a:outerShdw>
          </a:effectLst>
        </p:spPr>
      </p:sp>
      <p:sp>
        <p:nvSpPr>
          <p:cNvPr id="4" name="Shape 2"/>
          <p:cNvSpPr/>
          <p:nvPr/>
        </p:nvSpPr>
        <p:spPr>
          <a:xfrm>
            <a:off x="1532134" y="4235101"/>
            <a:ext cx="122415" cy="122415"/>
          </a:xfrm>
          <a:prstGeom prst="ellipse">
            <a:avLst/>
          </a:prstGeom>
          <a:solidFill>
            <a:srgbClr val="EECC16"/>
          </a:solidFill>
          <a:ln/>
        </p:spPr>
      </p:sp>
      <p:sp>
        <p:nvSpPr>
          <p:cNvPr id="5" name="Text 3"/>
          <p:cNvSpPr/>
          <p:nvPr/>
        </p:nvSpPr>
        <p:spPr>
          <a:xfrm>
            <a:off x="1600200" y="4522622"/>
            <a:ext cx="1417320" cy="554126"/>
          </a:xfrm>
          <a:prstGeom prst="rect">
            <a:avLst/>
          </a:prstGeom>
          <a:noFill/>
          <a:ln/>
        </p:spPr>
        <p:txBody>
          <a:bodyPr wrap="square" lIns="0" tIns="0" rIns="0" bIns="0" rtlCol="0" anchor="t"/>
          <a:lstStyle/>
          <a:p>
            <a:pPr indent="0" marL="0">
              <a:buNone/>
            </a:pPr>
            <a:r>
              <a:rPr lang="en-US" sz="3000" b="1" dirty="0">
                <a:solidFill>
                  <a:srgbClr val="141414"/>
                </a:solidFill>
                <a:latin typeface="Poppins" pitchFamily="34" charset="0"/>
                <a:ea typeface="Poppins" pitchFamily="34" charset="-122"/>
                <a:cs typeface="Poppins" pitchFamily="34" charset="-120"/>
              </a:rPr>
              <a:t>2020</a:t>
            </a:r>
            <a:endParaRPr lang="en-US" sz="3600" dirty="0"/>
          </a:p>
        </p:txBody>
      </p:sp>
      <p:sp>
        <p:nvSpPr>
          <p:cNvPr id="6" name="Text 4"/>
          <p:cNvSpPr/>
          <p:nvPr/>
        </p:nvSpPr>
        <p:spPr>
          <a:xfrm>
            <a:off x="3063240" y="4444898"/>
            <a:ext cx="2834640" cy="340157"/>
          </a:xfrm>
          <a:prstGeom prst="rect">
            <a:avLst/>
          </a:prstGeom>
          <a:noFill/>
          <a:ln/>
        </p:spPr>
        <p:txBody>
          <a:bodyPr wrap="square" rtlCol="0" anchor="t"/>
          <a:lstStyle/>
          <a:p>
            <a:pPr algn="just" indent="0" marL="0">
              <a:lnSpc>
                <a:spcPct val="150000"/>
              </a:lnSpc>
              <a:buNone/>
            </a:pPr>
            <a:r>
              <a:rPr lang="en-US" sz="1200" b="1" dirty="0">
                <a:solidFill>
                  <a:srgbClr val="141414"/>
                </a:solidFill>
                <a:latin typeface="Poppins" pitchFamily="34" charset="0"/>
                <a:ea typeface="Poppins" pitchFamily="34" charset="-122"/>
                <a:cs typeface="Poppins" pitchFamily="34" charset="-120"/>
              </a:rPr>
              <a:t>Pearson Excellence Award</a:t>
            </a:r>
            <a:endParaRPr lang="en-US" sz="1200" dirty="0"/>
          </a:p>
        </p:txBody>
      </p:sp>
      <p:sp>
        <p:nvSpPr>
          <p:cNvPr id="7" name="Text 5"/>
          <p:cNvSpPr/>
          <p:nvPr/>
        </p:nvSpPr>
        <p:spPr>
          <a:xfrm>
            <a:off x="1600200" y="5018227"/>
            <a:ext cx="1371600" cy="319126"/>
          </a:xfrm>
          <a:prstGeom prst="rect">
            <a:avLst/>
          </a:prstGeom>
          <a:noFill/>
          <a:ln/>
        </p:spPr>
        <p:txBody>
          <a:bodyPr wrap="square" rtlCol="0" anchor="t"/>
          <a:lstStyle/>
          <a:p>
            <a:pPr algn="just" indent="0" marL="0">
              <a:lnSpc>
                <a:spcPct val="150000"/>
              </a:lnSpc>
              <a:buNone/>
            </a:pPr>
            <a:r>
              <a:rPr lang="en-US" sz="1100" i="1" dirty="0">
                <a:solidFill>
                  <a:srgbClr val="141414"/>
                </a:solidFill>
                <a:latin typeface="Poppins" pitchFamily="34" charset="0"/>
                <a:ea typeface="Poppins" pitchFamily="34" charset="-122"/>
                <a:cs typeface="Poppins" pitchFamily="34" charset="-120"/>
              </a:rPr>
              <a:t>Pearson award</a:t>
            </a:r>
            <a:endParaRPr lang="en-US" sz="1100" dirty="0"/>
          </a:p>
        </p:txBody>
      </p:sp>
      <p:sp>
        <p:nvSpPr>
          <p:cNvPr id="8" name="Text 6"/>
          <p:cNvSpPr/>
          <p:nvPr/>
        </p:nvSpPr>
        <p:spPr>
          <a:xfrm>
            <a:off x="3063240" y="4764024"/>
            <a:ext cx="2834640" cy="573329"/>
          </a:xfrm>
          <a:prstGeom prst="rect">
            <a:avLst/>
          </a:prstGeom>
          <a:noFill/>
          <a:ln/>
        </p:spPr>
        <p:txBody>
          <a:bodyPr wrap="square" rtlCol="0" anchor="t"/>
          <a:lstStyle/>
          <a:p>
            <a:pPr algn="l" indent="0" marL="0">
              <a:lnSpc>
                <a:spcPct val="150000"/>
              </a:lnSpc>
              <a:buNone/>
            </a:pPr>
            <a:r>
              <a:rPr lang="en-US" sz="1100" dirty="0">
                <a:solidFill>
                  <a:srgbClr val="141414"/>
                </a:solidFill>
                <a:latin typeface="Poppins" pitchFamily="34" charset="0"/>
                <a:ea typeface="Poppins" pitchFamily="34" charset="-122"/>
                <a:cs typeface="Poppins" pitchFamily="34" charset="-120"/>
              </a:rPr>
              <a:t>Recognition from Pearson, one of the world’s leading exam boards.</a:t>
            </a:r>
            <a:endParaRPr lang="en-US" sz="1100" dirty="0"/>
          </a:p>
        </p:txBody>
      </p:sp>
      <p:sp>
        <p:nvSpPr>
          <p:cNvPr id="9" name="Text 7"/>
          <p:cNvSpPr/>
          <p:nvPr/>
        </p:nvSpPr>
        <p:spPr>
          <a:xfrm>
            <a:off x="6463894" y="1387145"/>
            <a:ext cx="3840480" cy="277063"/>
          </a:xfrm>
          <a:prstGeom prst="rect">
            <a:avLst/>
          </a:prstGeom>
          <a:noFill/>
          <a:ln/>
        </p:spPr>
        <p:txBody>
          <a:bodyPr wrap="square" rtlCol="0" anchor="t"/>
          <a:lstStyle/>
          <a:p>
            <a:pPr indent="0" marL="0">
              <a:buNone/>
            </a:pPr>
            <a:r>
              <a:rPr lang="en-US" sz="1100" spc="200" kern="0" dirty="0">
                <a:solidFill>
                  <a:srgbClr val="EECC16"/>
                </a:solidFill>
                <a:latin typeface="Poppins" pitchFamily="34" charset="0"/>
                <a:ea typeface="Poppins" pitchFamily="34" charset="-122"/>
                <a:cs typeface="Poppins" pitchFamily="34" charset="-120"/>
              </a:rPr>
              <a:t>Rochford’s International School</a:t>
            </a:r>
            <a:endParaRPr lang="en-US" sz="1100" dirty="0"/>
          </a:p>
        </p:txBody>
      </p:sp>
      <p:sp>
        <p:nvSpPr>
          <p:cNvPr id="10" name="Shape 8"/>
          <p:cNvSpPr/>
          <p:nvPr/>
        </p:nvSpPr>
        <p:spPr>
          <a:xfrm>
            <a:off x="9892894" y="1506931"/>
            <a:ext cx="698602" cy="0"/>
          </a:xfrm>
          <a:prstGeom prst="line">
            <a:avLst/>
          </a:prstGeom>
          <a:noFill/>
          <a:ln w="6350">
            <a:solidFill>
              <a:srgbClr val="EECC16"/>
            </a:solidFill>
            <a:prstDash val="solid"/>
          </a:ln>
        </p:spPr>
      </p:sp>
      <p:sp>
        <p:nvSpPr>
          <p:cNvPr id="11" name="Text 9"/>
          <p:cNvSpPr/>
          <p:nvPr/>
        </p:nvSpPr>
        <p:spPr>
          <a:xfrm>
            <a:off x="6463894" y="1646834"/>
            <a:ext cx="4206240" cy="1143000"/>
          </a:xfrm>
          <a:prstGeom prst="rect">
            <a:avLst/>
          </a:prstGeom>
          <a:noFill/>
          <a:ln/>
        </p:spPr>
        <p:txBody>
          <a:bodyPr wrap="square" rtlCol="0" anchor="t"/>
          <a:lstStyle/>
          <a:p>
            <a:pPr indent="0" marL="0">
              <a:buNone/>
            </a:pPr>
            <a:r>
              <a:rPr lang="en-US" sz="3200" b="1" dirty="0">
                <a:solidFill>
                  <a:srgbClr val="FFFFFF"/>
                </a:solidFill>
                <a:latin typeface="Poppins" pitchFamily="34" charset="0"/>
                <a:ea typeface="Poppins" pitchFamily="34" charset="-122"/>
                <a:cs typeface="Poppins" pitchFamily="34" charset="-120"/>
              </a:rPr>
              <a:t>WHY PARENTS TRUST US</a:t>
            </a:r>
            <a:endParaRPr lang="en-US" sz="3200" dirty="0"/>
          </a:p>
        </p:txBody>
      </p:sp>
      <p:sp>
        <p:nvSpPr>
          <p:cNvPr id="12" name="Text 10"/>
          <p:cNvSpPr/>
          <p:nvPr/>
        </p:nvSpPr>
        <p:spPr>
          <a:xfrm>
            <a:off x="6469380" y="2971800"/>
            <a:ext cx="4243730" cy="1080821"/>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We are an approved IGCSE international school, part of Rochford’s Education Group, a Ministry of Education licensed school group.</a:t>
            </a:r>
            <a:endParaRPr lang="en-US" sz="1100" dirty="0"/>
          </a:p>
        </p:txBody>
      </p:sp>
      <p:sp>
        <p:nvSpPr>
          <p:cNvPr id="13" name="Text 11"/>
          <p:cNvSpPr/>
          <p:nvPr/>
        </p:nvSpPr>
        <p:spPr>
          <a:xfrm>
            <a:off x="6569050" y="4487875"/>
            <a:ext cx="1578254" cy="554126"/>
          </a:xfrm>
          <a:prstGeom prst="rect">
            <a:avLst/>
          </a:prstGeom>
          <a:noFill/>
          <a:ln/>
        </p:spPr>
        <p:txBody>
          <a:bodyPr wrap="square" lIns="0" tIns="0" rIns="0" bIns="0" rtlCol="0" anchor="t"/>
          <a:lstStyle/>
          <a:p>
            <a:pPr indent="0" marL="0">
              <a:buNone/>
            </a:pPr>
            <a:r>
              <a:rPr lang="en-US" sz="3600" b="1" dirty="0">
                <a:solidFill>
                  <a:srgbClr val="F2F2F2"/>
                </a:solidFill>
                <a:latin typeface="Poppins" pitchFamily="34" charset="0"/>
                <a:ea typeface="Poppins" pitchFamily="34" charset="-122"/>
                <a:cs typeface="Poppins" pitchFamily="34" charset="-120"/>
              </a:rPr>
              <a:t>2</a:t>
            </a:r>
            <a:endParaRPr lang="en-US" sz="3600" dirty="0"/>
          </a:p>
        </p:txBody>
      </p:sp>
      <p:sp>
        <p:nvSpPr>
          <p:cNvPr id="14" name="Text 12"/>
          <p:cNvSpPr/>
          <p:nvPr/>
        </p:nvSpPr>
        <p:spPr>
          <a:xfrm>
            <a:off x="7448702" y="4410151"/>
            <a:ext cx="3590849" cy="340157"/>
          </a:xfrm>
          <a:prstGeom prst="rect">
            <a:avLst/>
          </a:prstGeom>
          <a:noFill/>
          <a:ln/>
        </p:spPr>
        <p:txBody>
          <a:bodyPr wrap="square" rtlCol="0" anchor="t"/>
          <a:lstStyle/>
          <a:p>
            <a:pPr algn="just" indent="0" marL="0">
              <a:lnSpc>
                <a:spcPct val="150000"/>
              </a:lnSpc>
              <a:buNone/>
            </a:pPr>
            <a:r>
              <a:rPr lang="en-US" sz="1200" b="1" dirty="0">
                <a:solidFill>
                  <a:srgbClr val="F2F2F2"/>
                </a:solidFill>
                <a:latin typeface="Poppins" pitchFamily="34" charset="0"/>
                <a:ea typeface="Poppins" pitchFamily="34" charset="-122"/>
                <a:cs typeface="Poppins" pitchFamily="34" charset="-120"/>
              </a:rPr>
              <a:t>Dual IGCSE pathways</a:t>
            </a:r>
            <a:endParaRPr lang="en-US" sz="1200" dirty="0"/>
          </a:p>
        </p:txBody>
      </p:sp>
      <p:sp>
        <p:nvSpPr>
          <p:cNvPr id="15" name="Text 13"/>
          <p:cNvSpPr/>
          <p:nvPr/>
        </p:nvSpPr>
        <p:spPr>
          <a:xfrm>
            <a:off x="6463894" y="4983480"/>
            <a:ext cx="914400" cy="319126"/>
          </a:xfrm>
          <a:prstGeom prst="rect">
            <a:avLst/>
          </a:prstGeom>
          <a:noFill/>
          <a:ln/>
        </p:spPr>
        <p:txBody>
          <a:bodyPr wrap="square" rtlCol="0" anchor="t"/>
          <a:lstStyle/>
          <a:p>
            <a:pPr algn="just" indent="0" marL="0">
              <a:lnSpc>
                <a:spcPct val="150000"/>
              </a:lnSpc>
              <a:buNone/>
            </a:pPr>
            <a:r>
              <a:rPr lang="en-US" sz="1100" i="1" dirty="0">
                <a:solidFill>
                  <a:srgbClr val="F2F2F2"/>
                </a:solidFill>
                <a:latin typeface="Poppins" pitchFamily="34" charset="0"/>
                <a:ea typeface="Poppins" pitchFamily="34" charset="-122"/>
                <a:cs typeface="Poppins" pitchFamily="34" charset="-120"/>
              </a:rPr>
              <a:t>Boards</a:t>
            </a:r>
            <a:endParaRPr lang="en-US" sz="1100" dirty="0"/>
          </a:p>
        </p:txBody>
      </p:sp>
      <p:sp>
        <p:nvSpPr>
          <p:cNvPr id="16" name="Text 14"/>
          <p:cNvSpPr/>
          <p:nvPr/>
        </p:nvSpPr>
        <p:spPr>
          <a:xfrm>
            <a:off x="7448702" y="4729277"/>
            <a:ext cx="2986430" cy="573329"/>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Pearson Edexcel and OxfordAQA, graded 9–1.</a:t>
            </a:r>
            <a:endParaRPr lang="en-US" sz="1100" dirty="0"/>
          </a:p>
        </p:txBody>
      </p:sp>
      <p:sp>
        <p:nvSpPr>
          <p:cNvPr id="17" name="Shape 15"/>
          <p:cNvSpPr/>
          <p:nvPr/>
        </p:nvSpPr>
        <p:spPr>
          <a:xfrm>
            <a:off x="11655857" y="384048"/>
            <a:ext cx="146304" cy="146304"/>
          </a:xfrm>
          <a:prstGeom prst="ellipse">
            <a:avLst/>
          </a:prstGeom>
          <a:solidFill>
            <a:srgbClr val="FFF200"/>
          </a:solidFill>
          <a:ln/>
        </p:spPr>
      </p:sp>
      <p:sp>
        <p:nvSpPr>
          <p:cNvPr id="18" name="Shape 16"/>
          <p:cNvSpPr/>
          <p:nvPr/>
        </p:nvSpPr>
        <p:spPr>
          <a:xfrm>
            <a:off x="11729923" y="1127455"/>
            <a:ext cx="0" cy="3014777"/>
          </a:xfrm>
          <a:prstGeom prst="line">
            <a:avLst/>
          </a:prstGeom>
          <a:noFill/>
          <a:ln w="9525">
            <a:solidFill>
              <a:srgbClr val="F2F2F2"/>
            </a:solidFill>
            <a:prstDash val="solid"/>
          </a:ln>
        </p:spPr>
      </p:sp>
      <p:sp>
        <p:nvSpPr>
          <p:cNvPr id="19" name="Shape 17"/>
          <p:cNvSpPr/>
          <p:nvPr/>
        </p:nvSpPr>
        <p:spPr>
          <a:xfrm>
            <a:off x="11707978" y="2199132"/>
            <a:ext cx="45720" cy="1303020"/>
          </a:xfrm>
          <a:prstGeom prst="rect">
            <a:avLst/>
          </a:prstGeom>
          <a:solidFill>
            <a:srgbClr val="EECC16"/>
          </a:solidFill>
          <a:ln/>
        </p:spPr>
      </p:sp>
      <p:sp>
        <p:nvSpPr>
          <p:cNvPr id="20" name="Text 18"/>
          <p:cNvSpPr/>
          <p:nvPr/>
        </p:nvSpPr>
        <p:spPr>
          <a:xfrm rot="16200000">
            <a:off x="10554919"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0" y="2628900"/>
            <a:ext cx="3086100" cy="4229100"/>
          </a:xfrm>
          <a:prstGeom prst="rect">
            <a:avLst/>
          </a:prstGeom>
          <a:solidFill>
            <a:srgbClr val="EECC16"/>
          </a:solidFill>
          <a:ln/>
        </p:spPr>
      </p:sp>
      <p:pic>
        <p:nvPicPr>
          <p:cNvPr id="3" name="Image 0" descr="Primary pupils on a school trip to Taiping Zoo">    </p:cNvPr>
          <p:cNvPicPr>
            <a:picLocks noChangeAspect="1"/>
          </p:cNvPicPr>
          <p:nvPr/>
        </p:nvPicPr>
        <p:blipFill>
          <a:blip r:embed="rId1"/>
          <a:stretch>
            <a:fillRect/>
          </a:stretch>
        </p:blipFill>
        <p:spPr>
          <a:xfrm>
            <a:off x="685800" y="1463040"/>
            <a:ext cx="4389120" cy="2620467"/>
          </a:xfrm>
          <a:prstGeom prst="rect">
            <a:avLst/>
          </a:prstGeom>
        </p:spPr>
      </p:pic>
      <p:sp>
        <p:nvSpPr>
          <p:cNvPr id="4" name="Text 1"/>
          <p:cNvSpPr/>
          <p:nvPr/>
        </p:nvSpPr>
        <p:spPr>
          <a:xfrm>
            <a:off x="5579669" y="1328623"/>
            <a:ext cx="3840480" cy="277063"/>
          </a:xfrm>
          <a:prstGeom prst="rect">
            <a:avLst/>
          </a:prstGeom>
          <a:noFill/>
          <a:ln/>
        </p:spPr>
        <p:txBody>
          <a:bodyPr wrap="square" rtlCol="0" anchor="t"/>
          <a:lstStyle/>
          <a:p>
            <a:pPr indent="0" marL="0">
              <a:buNone/>
            </a:pPr>
            <a:r>
              <a:rPr lang="en-US" sz="1100" spc="200" kern="0" dirty="0">
                <a:solidFill>
                  <a:srgbClr val="EECC16"/>
                </a:solidFill>
                <a:latin typeface="Poppins" pitchFamily="34" charset="0"/>
                <a:ea typeface="Poppins" pitchFamily="34" charset="-122"/>
                <a:cs typeface="Poppins" pitchFamily="34" charset="-120"/>
              </a:rPr>
              <a:t>Rochford’s International School</a:t>
            </a:r>
            <a:endParaRPr lang="en-US" sz="1100" dirty="0"/>
          </a:p>
        </p:txBody>
      </p:sp>
      <p:sp>
        <p:nvSpPr>
          <p:cNvPr id="5" name="Shape 2"/>
          <p:cNvSpPr/>
          <p:nvPr/>
        </p:nvSpPr>
        <p:spPr>
          <a:xfrm>
            <a:off x="9008669" y="1448410"/>
            <a:ext cx="698602" cy="0"/>
          </a:xfrm>
          <a:prstGeom prst="line">
            <a:avLst/>
          </a:prstGeom>
          <a:noFill/>
          <a:ln w="6350">
            <a:solidFill>
              <a:srgbClr val="EECC16"/>
            </a:solidFill>
            <a:prstDash val="solid"/>
          </a:ln>
        </p:spPr>
      </p:sp>
      <p:sp>
        <p:nvSpPr>
          <p:cNvPr id="6" name="Text 3"/>
          <p:cNvSpPr/>
          <p:nvPr/>
        </p:nvSpPr>
        <p:spPr>
          <a:xfrm>
            <a:off x="5579669" y="1588313"/>
            <a:ext cx="5265115" cy="1077163"/>
          </a:xfrm>
          <a:prstGeom prst="rect">
            <a:avLst/>
          </a:prstGeom>
          <a:noFill/>
          <a:ln/>
        </p:spPr>
        <p:txBody>
          <a:bodyPr wrap="square" rtlCol="0" anchor="t"/>
          <a:lstStyle/>
          <a:p>
            <a:pPr indent="0" marL="0">
              <a:buNone/>
            </a:pPr>
            <a:r>
              <a:rPr lang="en-US" sz="3200" b="1" dirty="0">
                <a:solidFill>
                  <a:srgbClr val="FFFFFF"/>
                </a:solidFill>
                <a:latin typeface="Poppins" pitchFamily="34" charset="0"/>
                <a:ea typeface="Poppins" pitchFamily="34" charset="-122"/>
                <a:cs typeface="Poppins" pitchFamily="34" charset="-120"/>
              </a:rPr>
              <a:t>PRIMARY</a:t>
            </a:r>
            <a:endParaRPr lang="en-US" sz="3200" dirty="0"/>
          </a:p>
          <a:p>
            <a:pPr indent="0" marL="0">
              <a:buNone/>
            </a:pPr>
            <a:r>
              <a:rPr lang="en-US" sz="3200" b="1" dirty="0">
                <a:solidFill>
                  <a:srgbClr val="FFFFFF"/>
                </a:solidFill>
                <a:latin typeface="Poppins" pitchFamily="34" charset="0"/>
                <a:ea typeface="Poppins" pitchFamily="34" charset="-122"/>
                <a:cs typeface="Poppins" pitchFamily="34" charset="-120"/>
              </a:rPr>
              <a:t>YEARS</a:t>
            </a:r>
            <a:endParaRPr lang="en-US" sz="3200" dirty="0"/>
          </a:p>
        </p:txBody>
      </p:sp>
      <p:sp>
        <p:nvSpPr>
          <p:cNvPr id="7" name="Text 4"/>
          <p:cNvSpPr/>
          <p:nvPr/>
        </p:nvSpPr>
        <p:spPr>
          <a:xfrm>
            <a:off x="5579669" y="2779776"/>
            <a:ext cx="5113325" cy="381305"/>
          </a:xfrm>
          <a:prstGeom prst="rect">
            <a:avLst/>
          </a:prstGeom>
          <a:noFill/>
          <a:ln/>
        </p:spPr>
        <p:txBody>
          <a:bodyPr wrap="square" rtlCol="0" anchor="t"/>
          <a:lstStyle/>
          <a:p>
            <a:pPr algn="l" indent="0" marL="0">
              <a:lnSpc>
                <a:spcPct val="150000"/>
              </a:lnSpc>
              <a:buNone/>
            </a:pPr>
            <a:r>
              <a:rPr lang="en-US" sz="1400" b="1" dirty="0">
                <a:solidFill>
                  <a:srgbClr val="F2F2F2"/>
                </a:solidFill>
                <a:latin typeface="Poppins" pitchFamily="34" charset="0"/>
                <a:ea typeface="Poppins" pitchFamily="34" charset="-122"/>
                <a:cs typeface="Poppins" pitchFamily="34" charset="-120"/>
              </a:rPr>
              <a:t>Year 1 to Year 5</a:t>
            </a:r>
            <a:endParaRPr lang="en-US" sz="1400" dirty="0"/>
          </a:p>
        </p:txBody>
      </p:sp>
      <p:sp>
        <p:nvSpPr>
          <p:cNvPr id="8" name="Text 5"/>
          <p:cNvSpPr/>
          <p:nvPr/>
        </p:nvSpPr>
        <p:spPr>
          <a:xfrm>
            <a:off x="5579669" y="3149194"/>
            <a:ext cx="5113325" cy="827532"/>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A British-style international pathway from Year 1. Teaching is modular and mastery-based: children progress module by module, building genuine understanding.</a:t>
            </a:r>
            <a:endParaRPr lang="en-US" sz="1100" dirty="0"/>
          </a:p>
        </p:txBody>
      </p:sp>
      <p:sp>
        <p:nvSpPr>
          <p:cNvPr id="9" name="Text 6"/>
          <p:cNvSpPr/>
          <p:nvPr/>
        </p:nvSpPr>
        <p:spPr>
          <a:xfrm>
            <a:off x="5742432" y="4401922"/>
            <a:ext cx="213970" cy="221285"/>
          </a:xfrm>
          <a:prstGeom prst="rect">
            <a:avLst/>
          </a:prstGeom>
          <a:noFill/>
          <a:ln/>
        </p:spPr>
        <p:txBody>
          <a:bodyPr wrap="square" lIns="0" tIns="0" rIns="0" bIns="0" rtlCol="0" anchor="ctr"/>
          <a:lstStyle/>
          <a:p>
            <a:pPr algn="ctr" indent="0" marL="0">
              <a:buNone/>
            </a:pPr>
            <a:r>
              <a:rPr lang="en-US" sz="2100" b="1" dirty="0">
                <a:solidFill>
                  <a:srgbClr val="EECC16"/>
                </a:solidFill>
                <a:latin typeface="Poppins" pitchFamily="34" charset="0"/>
                <a:ea typeface="Poppins" pitchFamily="34" charset="-122"/>
                <a:cs typeface="Poppins" pitchFamily="34" charset="-120"/>
              </a:rPr>
              <a:t>✓</a:t>
            </a:r>
            <a:endParaRPr lang="en-US" sz="2100" dirty="0"/>
          </a:p>
        </p:txBody>
      </p:sp>
      <p:sp>
        <p:nvSpPr>
          <p:cNvPr id="10" name="Text 7"/>
          <p:cNvSpPr/>
          <p:nvPr/>
        </p:nvSpPr>
        <p:spPr>
          <a:xfrm>
            <a:off x="6042355" y="4258361"/>
            <a:ext cx="2553005" cy="381305"/>
          </a:xfrm>
          <a:prstGeom prst="rect">
            <a:avLst/>
          </a:prstGeom>
          <a:noFill/>
          <a:ln/>
        </p:spPr>
        <p:txBody>
          <a:bodyPr wrap="square" rtlCol="0" anchor="t"/>
          <a:lstStyle/>
          <a:p>
            <a:pPr algn="l" indent="0" marL="0">
              <a:lnSpc>
                <a:spcPct val="150000"/>
              </a:lnSpc>
              <a:buNone/>
            </a:pPr>
            <a:r>
              <a:rPr lang="en-US" sz="1400" b="1" dirty="0">
                <a:solidFill>
                  <a:srgbClr val="EECC16"/>
                </a:solidFill>
                <a:latin typeface="Poppins" pitchFamily="34" charset="0"/>
                <a:ea typeface="Poppins" pitchFamily="34" charset="-122"/>
                <a:cs typeface="Poppins" pitchFamily="34" charset="-120"/>
              </a:rPr>
              <a:t>Taught in English</a:t>
            </a:r>
            <a:endParaRPr lang="en-US" sz="1400" dirty="0"/>
          </a:p>
        </p:txBody>
      </p:sp>
      <p:sp>
        <p:nvSpPr>
          <p:cNvPr id="11" name="Text 8"/>
          <p:cNvSpPr/>
          <p:nvPr/>
        </p:nvSpPr>
        <p:spPr>
          <a:xfrm>
            <a:off x="6042355" y="4527194"/>
            <a:ext cx="2205533" cy="319126"/>
          </a:xfrm>
          <a:prstGeom prst="rect">
            <a:avLst/>
          </a:prstGeom>
          <a:noFill/>
          <a:ln/>
        </p:spPr>
        <p:txBody>
          <a:bodyPr wrap="square" rtlCol="0" anchor="t"/>
          <a:lstStyle/>
          <a:p>
            <a:pPr algn="l" indent="0" marL="0">
              <a:lnSpc>
                <a:spcPct val="150000"/>
              </a:lnSpc>
              <a:buNone/>
            </a:pPr>
            <a:r>
              <a:rPr lang="en-US" sz="1100" i="1" dirty="0">
                <a:solidFill>
                  <a:srgbClr val="F2F2F2"/>
                </a:solidFill>
                <a:latin typeface="Poppins" pitchFamily="34" charset="0"/>
                <a:ea typeface="Poppins" pitchFamily="34" charset="-122"/>
                <a:cs typeface="Poppins" pitchFamily="34" charset="-120"/>
              </a:rPr>
              <a:t>All lessons, every subject</a:t>
            </a:r>
            <a:endParaRPr lang="en-US" sz="1100" dirty="0"/>
          </a:p>
        </p:txBody>
      </p:sp>
      <p:sp>
        <p:nvSpPr>
          <p:cNvPr id="12" name="Text 9"/>
          <p:cNvSpPr/>
          <p:nvPr/>
        </p:nvSpPr>
        <p:spPr>
          <a:xfrm>
            <a:off x="5742432" y="5035601"/>
            <a:ext cx="213970" cy="221285"/>
          </a:xfrm>
          <a:prstGeom prst="rect">
            <a:avLst/>
          </a:prstGeom>
          <a:noFill/>
          <a:ln/>
        </p:spPr>
        <p:txBody>
          <a:bodyPr wrap="square" lIns="0" tIns="0" rIns="0" bIns="0" rtlCol="0" anchor="ctr"/>
          <a:lstStyle/>
          <a:p>
            <a:pPr algn="ctr" indent="0" marL="0">
              <a:buNone/>
            </a:pPr>
            <a:r>
              <a:rPr lang="en-US" sz="2100" b="1" dirty="0">
                <a:solidFill>
                  <a:srgbClr val="FFFFFF"/>
                </a:solidFill>
                <a:latin typeface="Poppins" pitchFamily="34" charset="0"/>
                <a:ea typeface="Poppins" pitchFamily="34" charset="-122"/>
                <a:cs typeface="Poppins" pitchFamily="34" charset="-120"/>
              </a:rPr>
              <a:t>✓</a:t>
            </a:r>
            <a:endParaRPr lang="en-US" sz="2100" dirty="0"/>
          </a:p>
        </p:txBody>
      </p:sp>
      <p:sp>
        <p:nvSpPr>
          <p:cNvPr id="13" name="Text 10"/>
          <p:cNvSpPr/>
          <p:nvPr/>
        </p:nvSpPr>
        <p:spPr>
          <a:xfrm>
            <a:off x="6042355" y="4892040"/>
            <a:ext cx="2553005" cy="381305"/>
          </a:xfrm>
          <a:prstGeom prst="rect">
            <a:avLst/>
          </a:prstGeom>
          <a:noFill/>
          <a:ln/>
        </p:spPr>
        <p:txBody>
          <a:bodyPr wrap="square" rtlCol="0" anchor="t"/>
          <a:lstStyle/>
          <a:p>
            <a:pPr algn="l" indent="0" marL="0">
              <a:lnSpc>
                <a:spcPct val="150000"/>
              </a:lnSpc>
              <a:buNone/>
            </a:pPr>
            <a:r>
              <a:rPr lang="en-US" sz="1400" b="1" dirty="0">
                <a:solidFill>
                  <a:srgbClr val="FFFFFF"/>
                </a:solidFill>
                <a:latin typeface="Poppins" pitchFamily="34" charset="0"/>
                <a:ea typeface="Poppins" pitchFamily="34" charset="-122"/>
                <a:cs typeface="Poppins" pitchFamily="34" charset="-120"/>
              </a:rPr>
              <a:t>English support</a:t>
            </a:r>
            <a:endParaRPr lang="en-US" sz="1400" dirty="0"/>
          </a:p>
        </p:txBody>
      </p:sp>
      <p:sp>
        <p:nvSpPr>
          <p:cNvPr id="14" name="Text 11"/>
          <p:cNvSpPr/>
          <p:nvPr/>
        </p:nvSpPr>
        <p:spPr>
          <a:xfrm>
            <a:off x="6042355" y="5160874"/>
            <a:ext cx="2205533" cy="319126"/>
          </a:xfrm>
          <a:prstGeom prst="rect">
            <a:avLst/>
          </a:prstGeom>
          <a:noFill/>
          <a:ln/>
        </p:spPr>
        <p:txBody>
          <a:bodyPr wrap="square" rtlCol="0" anchor="t"/>
          <a:lstStyle/>
          <a:p>
            <a:pPr algn="l" indent="0" marL="0">
              <a:lnSpc>
                <a:spcPct val="150000"/>
              </a:lnSpc>
              <a:buNone/>
            </a:pPr>
            <a:r>
              <a:rPr lang="en-US" sz="1100" i="1" dirty="0">
                <a:solidFill>
                  <a:srgbClr val="F2F2F2"/>
                </a:solidFill>
                <a:latin typeface="Poppins" pitchFamily="34" charset="0"/>
                <a:ea typeface="Poppins" pitchFamily="34" charset="-122"/>
                <a:cs typeface="Poppins" pitchFamily="34" charset="-120"/>
              </a:rPr>
              <a:t>Alongside their subjects</a:t>
            </a:r>
            <a:endParaRPr lang="en-US" sz="1100" dirty="0"/>
          </a:p>
        </p:txBody>
      </p:sp>
      <p:sp>
        <p:nvSpPr>
          <p:cNvPr id="15" name="Text 12"/>
          <p:cNvSpPr/>
          <p:nvPr/>
        </p:nvSpPr>
        <p:spPr>
          <a:xfrm>
            <a:off x="8339328" y="4401922"/>
            <a:ext cx="213970" cy="221285"/>
          </a:xfrm>
          <a:prstGeom prst="rect">
            <a:avLst/>
          </a:prstGeom>
          <a:noFill/>
          <a:ln/>
        </p:spPr>
        <p:txBody>
          <a:bodyPr wrap="square" lIns="0" tIns="0" rIns="0" bIns="0" rtlCol="0" anchor="ctr"/>
          <a:lstStyle/>
          <a:p>
            <a:pPr algn="ctr" indent="0" marL="0">
              <a:buNone/>
            </a:pPr>
            <a:r>
              <a:rPr lang="en-US" sz="2100" b="1" dirty="0">
                <a:solidFill>
                  <a:srgbClr val="FFFFFF"/>
                </a:solidFill>
                <a:latin typeface="Poppins" pitchFamily="34" charset="0"/>
                <a:ea typeface="Poppins" pitchFamily="34" charset="-122"/>
                <a:cs typeface="Poppins" pitchFamily="34" charset="-120"/>
              </a:rPr>
              <a:t>✓</a:t>
            </a:r>
            <a:endParaRPr lang="en-US" sz="2100" dirty="0"/>
          </a:p>
        </p:txBody>
      </p:sp>
      <p:sp>
        <p:nvSpPr>
          <p:cNvPr id="16" name="Text 13"/>
          <p:cNvSpPr/>
          <p:nvPr/>
        </p:nvSpPr>
        <p:spPr>
          <a:xfrm>
            <a:off x="8639251" y="4258361"/>
            <a:ext cx="2553005" cy="381305"/>
          </a:xfrm>
          <a:prstGeom prst="rect">
            <a:avLst/>
          </a:prstGeom>
          <a:noFill/>
          <a:ln/>
        </p:spPr>
        <p:txBody>
          <a:bodyPr wrap="square" rtlCol="0" anchor="t"/>
          <a:lstStyle/>
          <a:p>
            <a:pPr algn="l" indent="0" marL="0">
              <a:lnSpc>
                <a:spcPct val="150000"/>
              </a:lnSpc>
              <a:buNone/>
            </a:pPr>
            <a:r>
              <a:rPr lang="en-US" sz="1400" b="1" dirty="0">
                <a:solidFill>
                  <a:srgbClr val="FFFFFF"/>
                </a:solidFill>
                <a:latin typeface="Poppins" pitchFamily="34" charset="0"/>
                <a:ea typeface="Poppins" pitchFamily="34" charset="-122"/>
                <a:cs typeface="Poppins" pitchFamily="34" charset="-120"/>
              </a:rPr>
              <a:t>Placed by readiness</a:t>
            </a:r>
            <a:endParaRPr lang="en-US" sz="1400" dirty="0"/>
          </a:p>
        </p:txBody>
      </p:sp>
      <p:sp>
        <p:nvSpPr>
          <p:cNvPr id="17" name="Text 14"/>
          <p:cNvSpPr/>
          <p:nvPr/>
        </p:nvSpPr>
        <p:spPr>
          <a:xfrm>
            <a:off x="8639251" y="4527194"/>
            <a:ext cx="2205533" cy="319126"/>
          </a:xfrm>
          <a:prstGeom prst="rect">
            <a:avLst/>
          </a:prstGeom>
          <a:noFill/>
          <a:ln/>
        </p:spPr>
        <p:txBody>
          <a:bodyPr wrap="square" rtlCol="0" anchor="t"/>
          <a:lstStyle/>
          <a:p>
            <a:pPr algn="l" indent="0" marL="0">
              <a:lnSpc>
                <a:spcPct val="150000"/>
              </a:lnSpc>
              <a:buNone/>
            </a:pPr>
            <a:r>
              <a:rPr lang="en-US" sz="1100" i="1" dirty="0">
                <a:solidFill>
                  <a:srgbClr val="F2F2F2"/>
                </a:solidFill>
                <a:latin typeface="Poppins" pitchFamily="34" charset="0"/>
                <a:ea typeface="Poppins" pitchFamily="34" charset="-122"/>
                <a:cs typeface="Poppins" pitchFamily="34" charset="-120"/>
              </a:rPr>
              <a:t>Competency, not age</a:t>
            </a:r>
            <a:endParaRPr lang="en-US" sz="1100" dirty="0"/>
          </a:p>
        </p:txBody>
      </p:sp>
      <p:sp>
        <p:nvSpPr>
          <p:cNvPr id="18" name="Text 15"/>
          <p:cNvSpPr/>
          <p:nvPr/>
        </p:nvSpPr>
        <p:spPr>
          <a:xfrm>
            <a:off x="8339328" y="5035601"/>
            <a:ext cx="213970" cy="221285"/>
          </a:xfrm>
          <a:prstGeom prst="rect">
            <a:avLst/>
          </a:prstGeom>
          <a:noFill/>
          <a:ln/>
        </p:spPr>
        <p:txBody>
          <a:bodyPr wrap="square" lIns="0" tIns="0" rIns="0" bIns="0" rtlCol="0" anchor="ctr"/>
          <a:lstStyle/>
          <a:p>
            <a:pPr algn="ctr" indent="0" marL="0">
              <a:buNone/>
            </a:pPr>
            <a:r>
              <a:rPr lang="en-US" sz="2100" b="1" dirty="0">
                <a:solidFill>
                  <a:srgbClr val="FFFFFF"/>
                </a:solidFill>
                <a:latin typeface="Poppins" pitchFamily="34" charset="0"/>
                <a:ea typeface="Poppins" pitchFamily="34" charset="-122"/>
                <a:cs typeface="Poppins" pitchFamily="34" charset="-120"/>
              </a:rPr>
              <a:t>✓</a:t>
            </a:r>
            <a:endParaRPr lang="en-US" sz="2100" dirty="0"/>
          </a:p>
        </p:txBody>
      </p:sp>
      <p:sp>
        <p:nvSpPr>
          <p:cNvPr id="19" name="Text 16"/>
          <p:cNvSpPr/>
          <p:nvPr/>
        </p:nvSpPr>
        <p:spPr>
          <a:xfrm>
            <a:off x="8639251" y="4892040"/>
            <a:ext cx="2553005" cy="381305"/>
          </a:xfrm>
          <a:prstGeom prst="rect">
            <a:avLst/>
          </a:prstGeom>
          <a:noFill/>
          <a:ln/>
        </p:spPr>
        <p:txBody>
          <a:bodyPr wrap="square" rtlCol="0" anchor="t"/>
          <a:lstStyle/>
          <a:p>
            <a:pPr algn="l" indent="0" marL="0">
              <a:lnSpc>
                <a:spcPct val="150000"/>
              </a:lnSpc>
              <a:buNone/>
            </a:pPr>
            <a:r>
              <a:rPr lang="en-US" sz="1400" b="1" dirty="0">
                <a:solidFill>
                  <a:srgbClr val="FFFFFF"/>
                </a:solidFill>
                <a:latin typeface="Poppins" pitchFamily="34" charset="0"/>
                <a:ea typeface="Poppins" pitchFamily="34" charset="-122"/>
                <a:cs typeface="Poppins" pitchFamily="34" charset="-120"/>
              </a:rPr>
              <a:t>Mastery-based</a:t>
            </a:r>
            <a:endParaRPr lang="en-US" sz="1400" dirty="0"/>
          </a:p>
        </p:txBody>
      </p:sp>
      <p:sp>
        <p:nvSpPr>
          <p:cNvPr id="20" name="Text 17"/>
          <p:cNvSpPr/>
          <p:nvPr/>
        </p:nvSpPr>
        <p:spPr>
          <a:xfrm>
            <a:off x="8639251" y="5160874"/>
            <a:ext cx="2205533" cy="319126"/>
          </a:xfrm>
          <a:prstGeom prst="rect">
            <a:avLst/>
          </a:prstGeom>
          <a:noFill/>
          <a:ln/>
        </p:spPr>
        <p:txBody>
          <a:bodyPr wrap="square" rtlCol="0" anchor="t"/>
          <a:lstStyle/>
          <a:p>
            <a:pPr algn="l" indent="0" marL="0">
              <a:lnSpc>
                <a:spcPct val="150000"/>
              </a:lnSpc>
              <a:buNone/>
            </a:pPr>
            <a:r>
              <a:rPr lang="en-US" sz="1100" i="1" dirty="0">
                <a:solidFill>
                  <a:srgbClr val="F2F2F2"/>
                </a:solidFill>
                <a:latin typeface="Poppins" pitchFamily="34" charset="0"/>
                <a:ea typeface="Poppins" pitchFamily="34" charset="-122"/>
                <a:cs typeface="Poppins" pitchFamily="34" charset="-120"/>
              </a:rPr>
              <a:t>Understand, then move on</a:t>
            </a:r>
            <a:endParaRPr lang="en-US" sz="1100" dirty="0"/>
          </a:p>
        </p:txBody>
      </p:sp>
      <p:sp>
        <p:nvSpPr>
          <p:cNvPr id="21" name="Shape 18"/>
          <p:cNvSpPr/>
          <p:nvPr/>
        </p:nvSpPr>
        <p:spPr>
          <a:xfrm>
            <a:off x="11655857" y="384048"/>
            <a:ext cx="146304" cy="146304"/>
          </a:xfrm>
          <a:prstGeom prst="ellipse">
            <a:avLst/>
          </a:prstGeom>
          <a:solidFill>
            <a:srgbClr val="FFF200"/>
          </a:solidFill>
          <a:ln/>
        </p:spPr>
      </p:sp>
      <p:sp>
        <p:nvSpPr>
          <p:cNvPr id="22" name="Shape 19"/>
          <p:cNvSpPr/>
          <p:nvPr/>
        </p:nvSpPr>
        <p:spPr>
          <a:xfrm>
            <a:off x="11729923" y="1127455"/>
            <a:ext cx="0" cy="3014777"/>
          </a:xfrm>
          <a:prstGeom prst="line">
            <a:avLst/>
          </a:prstGeom>
          <a:noFill/>
          <a:ln w="9525">
            <a:solidFill>
              <a:srgbClr val="F2F2F2"/>
            </a:solidFill>
            <a:prstDash val="solid"/>
          </a:ln>
        </p:spPr>
      </p:sp>
      <p:sp>
        <p:nvSpPr>
          <p:cNvPr id="23" name="Shape 20"/>
          <p:cNvSpPr/>
          <p:nvPr/>
        </p:nvSpPr>
        <p:spPr>
          <a:xfrm>
            <a:off x="11707978" y="2199132"/>
            <a:ext cx="45720" cy="1303020"/>
          </a:xfrm>
          <a:prstGeom prst="rect">
            <a:avLst/>
          </a:prstGeom>
          <a:solidFill>
            <a:srgbClr val="EECC16"/>
          </a:solidFill>
          <a:ln/>
        </p:spPr>
      </p:sp>
      <p:sp>
        <p:nvSpPr>
          <p:cNvPr id="24" name="Text 21"/>
          <p:cNvSpPr/>
          <p:nvPr/>
        </p:nvSpPr>
        <p:spPr>
          <a:xfrm rot="16200000">
            <a:off x="10554919"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0" y="1494130"/>
            <a:ext cx="4465930" cy="1625803"/>
          </a:xfrm>
          <a:prstGeom prst="rect">
            <a:avLst/>
          </a:prstGeom>
          <a:solidFill>
            <a:srgbClr val="EECC16"/>
          </a:solidFill>
          <a:ln/>
        </p:spPr>
      </p:sp>
      <p:pic>
        <p:nvPicPr>
          <p:cNvPr id="13" name="Students learning together in a calm studio space" descr="Students learning together in a calm studio space"/>
          <p:cNvPicPr>
            <a:picLocks noChangeAspect="1"/>
          </p:cNvPicPr>
          <p:nvPr/>
        </p:nvPicPr>
        <p:blipFill>
          <a:blip r:embed="rIdG3Photo"/>
          <a:stretch>
            <a:fillRect/>
          </a:stretch>
        </p:blipFill>
        <p:spPr>
          <a:xfrm>
            <a:off x="667512" y="2075688"/>
            <a:ext cx="5486400" cy="3092958"/>
          </a:xfrm>
          <a:prstGeom prst="rect">
            <a:avLst/>
          </a:prstGeom>
        </p:spPr>
      </p:pic>
      <p:sp>
        <p:nvSpPr>
          <p:cNvPr id="4" name="Text 2"/>
          <p:cNvSpPr/>
          <p:nvPr/>
        </p:nvSpPr>
        <p:spPr>
          <a:xfrm>
            <a:off x="6564478" y="1509674"/>
            <a:ext cx="3840480" cy="277063"/>
          </a:xfrm>
          <a:prstGeom prst="rect">
            <a:avLst/>
          </a:prstGeom>
          <a:noFill/>
          <a:ln/>
        </p:spPr>
        <p:txBody>
          <a:bodyPr wrap="square" rtlCol="0" anchor="t"/>
          <a:lstStyle/>
          <a:p>
            <a:pPr indent="0" marL="0">
              <a:buNone/>
            </a:pPr>
            <a:r>
              <a:rPr lang="en-US" sz="1100" spc="200" kern="0" dirty="0">
                <a:solidFill>
                  <a:srgbClr val="EECC16"/>
                </a:solidFill>
                <a:latin typeface="Poppins" pitchFamily="34" charset="0"/>
                <a:ea typeface="Poppins" pitchFamily="34" charset="-122"/>
                <a:cs typeface="Poppins" pitchFamily="34" charset="-120"/>
              </a:rPr>
              <a:t>Rochford’s International School</a:t>
            </a:r>
            <a:endParaRPr lang="en-US" sz="1100" dirty="0"/>
          </a:p>
        </p:txBody>
      </p:sp>
      <p:sp>
        <p:nvSpPr>
          <p:cNvPr id="5" name="Shape 3"/>
          <p:cNvSpPr/>
          <p:nvPr/>
        </p:nvSpPr>
        <p:spPr>
          <a:xfrm>
            <a:off x="9993478" y="1629461"/>
            <a:ext cx="698602" cy="0"/>
          </a:xfrm>
          <a:prstGeom prst="line">
            <a:avLst/>
          </a:prstGeom>
          <a:noFill/>
          <a:ln w="6350">
            <a:solidFill>
              <a:srgbClr val="EECC16"/>
            </a:solidFill>
            <a:prstDash val="solid"/>
          </a:ln>
        </p:spPr>
      </p:sp>
      <p:sp>
        <p:nvSpPr>
          <p:cNvPr id="6" name="Text 4"/>
          <p:cNvSpPr/>
          <p:nvPr/>
        </p:nvSpPr>
        <p:spPr>
          <a:xfrm>
            <a:off x="6564478" y="1769364"/>
            <a:ext cx="5265115" cy="1077163"/>
          </a:xfrm>
          <a:prstGeom prst="rect">
            <a:avLst/>
          </a:prstGeom>
          <a:noFill/>
          <a:ln/>
        </p:spPr>
        <p:txBody>
          <a:bodyPr wrap="square" rtlCol="0" anchor="t"/>
          <a:lstStyle/>
          <a:p>
            <a:pPr indent="0" marL="0">
              <a:buNone/>
            </a:pPr>
            <a:r>
              <a:rPr lang="en-US" sz="3200" b="1" dirty="0">
                <a:solidFill>
                  <a:srgbClr val="FFFFFF"/>
                </a:solidFill>
                <a:latin typeface="Poppins" pitchFamily="34" charset="0"/>
                <a:ea typeface="Poppins" pitchFamily="34" charset="-122"/>
                <a:cs typeface="Poppins" pitchFamily="34" charset="-120"/>
              </a:rPr>
              <a:t>RISE CENTRE,</a:t>
            </a:r>
            <a:endParaRPr lang="en-US" sz="3200" dirty="0"/>
          </a:p>
          <a:p>
            <a:pPr indent="0" marL="0">
              <a:buNone/>
            </a:pPr>
            <a:r>
              <a:rPr lang="en-US" sz="3200" b="1" dirty="0">
                <a:solidFill>
                  <a:srgbClr val="FFFFFF"/>
                </a:solidFill>
                <a:latin typeface="Poppins" pitchFamily="34" charset="0"/>
                <a:ea typeface="Poppins" pitchFamily="34" charset="-122"/>
                <a:cs typeface="Poppins" pitchFamily="34" charset="-120"/>
              </a:rPr>
              <a:t>COMING SOON</a:t>
            </a:r>
            <a:endParaRPr lang="en-US" sz="3200" dirty="0"/>
          </a:p>
        </p:txBody>
      </p:sp>
      <p:sp>
        <p:nvSpPr>
          <p:cNvPr id="7" name="Text 5"/>
          <p:cNvSpPr/>
          <p:nvPr/>
        </p:nvSpPr>
        <p:spPr>
          <a:xfrm>
            <a:off x="6553505" y="2963570"/>
            <a:ext cx="4259275" cy="1188720"/>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A dedicated space to support learners with special educational needs alongside an international education. We start with your child, not a label, and you do not need a formal diagnosis to talk to us.</a:t>
            </a:r>
            <a:endParaRPr lang="en-US" sz="1100" dirty="0"/>
          </a:p>
        </p:txBody>
      </p:sp>
      <p:sp>
        <p:nvSpPr>
          <p:cNvPr id="8" name="Text 6"/>
          <p:cNvSpPr/>
          <p:nvPr/>
        </p:nvSpPr>
        <p:spPr>
          <a:xfrm>
            <a:off x="6584594" y="4343400"/>
            <a:ext cx="4572000" cy="822960"/>
          </a:xfrm>
          <a:prstGeom prst="rect">
            <a:avLst/>
          </a:prstGeom>
          <a:noFill/>
          <a:ln/>
        </p:spPr>
        <p:txBody>
          <a:bodyPr wrap="square" rtlCol="0" anchor="t"/>
          <a:lstStyle/>
          <a:p>
            <a:pPr algn="l" indent="0" marL="0">
              <a:lnSpc>
                <a:spcPct val="150000"/>
              </a:lnSpc>
              <a:buNone/>
            </a:pPr>
            <a:r>
              <a:rPr lang="en-US" sz="1100" dirty="0" b="1">
                <a:solidFill>
                  <a:srgbClr val="EECC16"/>
                </a:solidFill>
                <a:latin typeface="Poppins" pitchFamily="34" charset="0"/>
                <a:ea typeface="Poppins" pitchFamily="34" charset="-122"/>
                <a:cs typeface="Poppins" pitchFamily="34" charset="-120"/>
              </a:rPr>
              <a:t>An individual learning plan, small-group and one-to-one support, learning alongside mainstream classes, and regular parent updates.</a:t>
            </a:r>
            <a:endParaRPr lang="en-US" sz="1100" dirty="0"/>
          </a:p>
        </p:txBody>
      </p:sp>
      <p:sp>
        <p:nvSpPr>
          <p:cNvPr id="9" name="Shape 7"/>
          <p:cNvSpPr/>
          <p:nvPr/>
        </p:nvSpPr>
        <p:spPr>
          <a:xfrm>
            <a:off x="11655857" y="384048"/>
            <a:ext cx="146304" cy="146304"/>
          </a:xfrm>
          <a:prstGeom prst="ellipse">
            <a:avLst/>
          </a:prstGeom>
          <a:solidFill>
            <a:srgbClr val="FFF200"/>
          </a:solidFill>
          <a:ln/>
        </p:spPr>
      </p:sp>
      <p:sp>
        <p:nvSpPr>
          <p:cNvPr id="10" name="Shape 8"/>
          <p:cNvSpPr/>
          <p:nvPr/>
        </p:nvSpPr>
        <p:spPr>
          <a:xfrm>
            <a:off x="11729923" y="1127455"/>
            <a:ext cx="0" cy="3014777"/>
          </a:xfrm>
          <a:prstGeom prst="line">
            <a:avLst/>
          </a:prstGeom>
          <a:noFill/>
          <a:ln w="9525">
            <a:solidFill>
              <a:srgbClr val="F2F2F2"/>
            </a:solidFill>
            <a:prstDash val="solid"/>
          </a:ln>
        </p:spPr>
      </p:sp>
      <p:sp>
        <p:nvSpPr>
          <p:cNvPr id="11" name="Shape 9"/>
          <p:cNvSpPr/>
          <p:nvPr/>
        </p:nvSpPr>
        <p:spPr>
          <a:xfrm>
            <a:off x="11707978" y="2199132"/>
            <a:ext cx="45720" cy="1303020"/>
          </a:xfrm>
          <a:prstGeom prst="rect">
            <a:avLst/>
          </a:prstGeom>
          <a:solidFill>
            <a:srgbClr val="EECC16"/>
          </a:solidFill>
          <a:ln/>
        </p:spPr>
      </p:sp>
      <p:sp>
        <p:nvSpPr>
          <p:cNvPr id="12" name="Text 10"/>
          <p:cNvSpPr/>
          <p:nvPr/>
        </p:nvSpPr>
        <p:spPr>
          <a:xfrm rot="16200000">
            <a:off x="10554919"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1335024" y="2011680"/>
            <a:ext cx="2958084" cy="3931920"/>
          </a:xfrm>
          <a:prstGeom prst="rect">
            <a:avLst/>
          </a:prstGeom>
          <a:solidFill>
            <a:srgbClr val="EECC16"/>
          </a:solidFill>
          <a:ln/>
          <a:effectLst>
            <a:outerShdw sx="100000" sy="100000" kx="0" ky="0" algn="bl" rotWithShape="0" blurRad="317500" dist="50800" dir="16200000">
              <a:srgbClr val="000000">
                <a:alpha val="37000"/>
              </a:srgbClr>
            </a:outerShdw>
          </a:effectLst>
        </p:spPr>
      </p:sp>
      <p:sp>
        <p:nvSpPr>
          <p:cNvPr id="3" name="Shape 1"/>
          <p:cNvSpPr/>
          <p:nvPr/>
        </p:nvSpPr>
        <p:spPr>
          <a:xfrm>
            <a:off x="4616806" y="2011680"/>
            <a:ext cx="2958084" cy="3931920"/>
          </a:xfrm>
          <a:prstGeom prst="rect">
            <a:avLst/>
          </a:prstGeom>
          <a:solidFill>
            <a:srgbClr val="EECC16"/>
          </a:solidFill>
          <a:ln/>
          <a:effectLst>
            <a:outerShdw sx="100000" sy="100000" kx="0" ky="0" algn="bl" rotWithShape="0" blurRad="317500" dist="50800" dir="16200000">
              <a:srgbClr val="000000">
                <a:alpha val="37000"/>
              </a:srgbClr>
            </a:outerShdw>
          </a:effectLst>
        </p:spPr>
      </p:sp>
      <p:sp>
        <p:nvSpPr>
          <p:cNvPr id="4" name="Shape 2"/>
          <p:cNvSpPr/>
          <p:nvPr/>
        </p:nvSpPr>
        <p:spPr>
          <a:xfrm>
            <a:off x="7899502" y="2011680"/>
            <a:ext cx="2958084" cy="3931920"/>
          </a:xfrm>
          <a:prstGeom prst="rect">
            <a:avLst/>
          </a:prstGeom>
          <a:solidFill>
            <a:srgbClr val="141414"/>
          </a:solidFill>
          <a:ln/>
          <a:effectLst>
            <a:outerShdw sx="100000" sy="100000" kx="0" ky="0" algn="bl" rotWithShape="0" blurRad="317500" dist="50800" dir="16200000">
              <a:srgbClr val="000000">
                <a:alpha val="37000"/>
              </a:srgbClr>
            </a:outerShdw>
          </a:effectLst>
        </p:spPr>
      </p:sp>
      <p:sp>
        <p:nvSpPr>
          <p:cNvPr id="5" name="Text 3"/>
          <p:cNvSpPr/>
          <p:nvPr/>
        </p:nvSpPr>
        <p:spPr>
          <a:xfrm>
            <a:off x="4611319" y="776326"/>
            <a:ext cx="2969057" cy="277978"/>
          </a:xfrm>
          <a:prstGeom prst="rect">
            <a:avLst/>
          </a:prstGeom>
          <a:noFill/>
          <a:ln/>
        </p:spPr>
        <p:txBody>
          <a:bodyPr wrap="square" rtlCol="0" anchor="t"/>
          <a:lstStyle/>
          <a:p>
            <a:pPr algn="ctr" indent="0" marL="0">
              <a:buNone/>
            </a:pPr>
            <a:r>
              <a:rPr lang="en-US" sz="1200" spc="300" kern="0" dirty="0">
                <a:solidFill>
                  <a:srgbClr val="EECC16"/>
                </a:solidFill>
                <a:latin typeface="Poppins" pitchFamily="34" charset="0"/>
                <a:ea typeface="Poppins" pitchFamily="34" charset="-122"/>
                <a:cs typeface="Poppins" pitchFamily="34" charset="-120"/>
              </a:rPr>
              <a:t>17 IGCSE subjects</a:t>
            </a:r>
            <a:endParaRPr lang="en-US" sz="1200" dirty="0"/>
          </a:p>
        </p:txBody>
      </p:sp>
      <p:sp>
        <p:nvSpPr>
          <p:cNvPr id="37" name="G4 Foot"/>
          <p:cNvSpPr/>
          <p:nvPr/>
        </p:nvSpPr>
        <p:spPr>
          <a:xfrm>
            <a:off x="1335024" y="6126480"/>
            <a:ext cx="9518904" cy="274320"/>
          </a:xfrm>
          <a:prstGeom prst="rect">
            <a:avLst/>
          </a:prstGeom>
          <a:noFill/>
          <a:ln/>
        </p:spPr>
        <p:txBody>
          <a:bodyPr wrap="square" rtlCol="0" anchor="t"/>
          <a:lstStyle/>
          <a:p>
            <a:pPr algn="ctr" indent="0" marL="0">
              <a:buNone/>
            </a:pPr>
            <a:r>
              <a:rPr lang="en-US" sz="1000" spc="0" kern="0" dirty="0">
                <a:solidFill>
                  <a:srgbClr val="F2F2F2"/>
                </a:solidFill>
                <a:latin typeface="Poppins" pitchFamily="34" charset="0"/>
                <a:ea typeface="Poppins" pitchFamily="34" charset="-122"/>
                <a:cs typeface="Poppins" pitchFamily="34" charset="-120"/>
              </a:rPr>
              <a:t>Some subjects run subject to demand. Please check availability with our admissions team.</a:t>
            </a:r>
            <a:endParaRPr lang="en-US" sz="1200" dirty="0"/>
          </a:p>
        </p:txBody>
      </p:sp>
      <p:sp>
        <p:nvSpPr>
          <p:cNvPr id="6" name="Text 4"/>
          <p:cNvSpPr/>
          <p:nvPr/>
        </p:nvSpPr>
        <p:spPr>
          <a:xfrm>
            <a:off x="2819095" y="1036930"/>
            <a:ext cx="6553505" cy="584302"/>
          </a:xfrm>
          <a:prstGeom prst="rect">
            <a:avLst/>
          </a:prstGeom>
          <a:noFill/>
          <a:ln/>
        </p:spPr>
        <p:txBody>
          <a:bodyPr wrap="square" rtlCol="0" anchor="t"/>
          <a:lstStyle/>
          <a:p>
            <a:pPr algn="ctr" indent="0" marL="0">
              <a:buNone/>
            </a:pPr>
            <a:r>
              <a:rPr lang="en-US" sz="3200" b="1" dirty="0">
                <a:solidFill>
                  <a:srgbClr val="FFFFFF"/>
                </a:solidFill>
                <a:latin typeface="Poppins" pitchFamily="34" charset="0"/>
                <a:ea typeface="Poppins" pitchFamily="34" charset="-122"/>
                <a:cs typeface="Poppins" pitchFamily="34" charset="-120"/>
              </a:rPr>
              <a:t>SUBJECTS WE OFFER</a:t>
            </a:r>
            <a:endParaRPr lang="en-US" sz="3200" dirty="0"/>
          </a:p>
        </p:txBody>
      </p:sp>
      <p:sp>
        <p:nvSpPr>
          <p:cNvPr id="7" name="Text 5"/>
          <p:cNvSpPr/>
          <p:nvPr/>
        </p:nvSpPr>
        <p:spPr>
          <a:xfrm>
            <a:off x="1563624" y="2240280"/>
            <a:ext cx="2560320" cy="381305"/>
          </a:xfrm>
          <a:prstGeom prst="rect">
            <a:avLst/>
          </a:prstGeom>
          <a:noFill/>
          <a:ln/>
        </p:spPr>
        <p:txBody>
          <a:bodyPr wrap="square" rtlCol="0" anchor="t"/>
          <a:lstStyle/>
          <a:p>
            <a:pPr algn="l" indent="0" marL="0">
              <a:lnSpc>
                <a:spcPct val="150000"/>
              </a:lnSpc>
              <a:buNone/>
            </a:pPr>
            <a:r>
              <a:rPr lang="en-US" sz="1400" b="1" dirty="0">
                <a:solidFill>
                  <a:srgbClr val="141414"/>
                </a:solidFill>
                <a:latin typeface="Poppins" pitchFamily="34" charset="0"/>
                <a:ea typeface="Poppins" pitchFamily="34" charset="-122"/>
                <a:cs typeface="Poppins" pitchFamily="34" charset="-120"/>
              </a:rPr>
              <a:t>Pearson Edexcel</a:t>
            </a:r>
            <a:endParaRPr lang="en-US" sz="1400" dirty="0"/>
          </a:p>
        </p:txBody>
      </p:sp>
      <p:sp>
        <p:nvSpPr>
          <p:cNvPr id="8" name="Text 6"/>
          <p:cNvSpPr/>
          <p:nvPr/>
        </p:nvSpPr>
        <p:spPr>
          <a:xfrm>
            <a:off x="1563624" y="2697480"/>
            <a:ext cx="2606040" cy="3108960"/>
          </a:xfrm>
          <a:prstGeom prst="rect">
            <a:avLst/>
          </a:prstGeom>
          <a:noFill/>
          <a:ln/>
        </p:spPr>
        <p:txBody>
          <a:bodyPr wrap="square" rtlCol="0" anchor="t"/>
          <a:lstStyle/>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English First Language</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English as a Second Language</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Chinese (Mandarin)</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Mathematics</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Further Pure Mathematics</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Biology</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Chemistry</a:t>
            </a:r>
            <a:endParaRPr lang="en-US" sz="1100" dirty="0"/>
          </a:p>
        </p:txBody>
      </p:sp>
      <p:sp>
        <p:nvSpPr>
          <p:cNvPr id="9" name="Text 7"/>
          <p:cNvSpPr/>
          <p:nvPr/>
        </p:nvSpPr>
        <p:spPr>
          <a:xfrm>
            <a:off x="4846320" y="2240280"/>
            <a:ext cx="2560320" cy="381305"/>
          </a:xfrm>
          <a:prstGeom prst="rect">
            <a:avLst/>
          </a:prstGeom>
          <a:noFill/>
          <a:ln/>
        </p:spPr>
        <p:txBody>
          <a:bodyPr wrap="square" rtlCol="0" anchor="t"/>
          <a:lstStyle/>
          <a:p>
            <a:pPr algn="l" indent="0" marL="0">
              <a:lnSpc>
                <a:spcPct val="150000"/>
              </a:lnSpc>
              <a:buNone/>
            </a:pPr>
            <a:r>
              <a:rPr lang="en-US" sz="1400" b="1" dirty="0">
                <a:solidFill>
                  <a:srgbClr val="141414"/>
                </a:solidFill>
                <a:latin typeface="Poppins" pitchFamily="34" charset="0"/>
                <a:ea typeface="Poppins" pitchFamily="34" charset="-122"/>
                <a:cs typeface="Poppins" pitchFamily="34" charset="-120"/>
              </a:rPr>
              <a:t>Pearson Edexcel</a:t>
            </a:r>
            <a:endParaRPr lang="en-US" sz="1400" dirty="0"/>
          </a:p>
        </p:txBody>
      </p:sp>
      <p:sp>
        <p:nvSpPr>
          <p:cNvPr id="10" name="Text 8"/>
          <p:cNvSpPr/>
          <p:nvPr/>
        </p:nvSpPr>
        <p:spPr>
          <a:xfrm>
            <a:off x="4846320" y="2697480"/>
            <a:ext cx="2606040" cy="3108960"/>
          </a:xfrm>
          <a:prstGeom prst="rect">
            <a:avLst/>
          </a:prstGeom>
          <a:noFill/>
          <a:ln/>
        </p:spPr>
        <p:txBody>
          <a:bodyPr wrap="square" rtlCol="0" anchor="t"/>
          <a:lstStyle/>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Physics</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Human Biology</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Global Citizenship</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Business</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Commerce</a:t>
            </a:r>
            <a:endParaRPr lang="en-US" sz="1100" dirty="0"/>
          </a:p>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ICT</a:t>
            </a:r>
            <a:endParaRPr lang="en-US" sz="1100" dirty="0"/>
          </a:p>
        </p:txBody>
      </p:sp>
      <p:sp>
        <p:nvSpPr>
          <p:cNvPr id="11" name="Text 9"/>
          <p:cNvSpPr/>
          <p:nvPr/>
        </p:nvSpPr>
        <p:spPr>
          <a:xfrm>
            <a:off x="8129016" y="2240280"/>
            <a:ext cx="2560320" cy="381305"/>
          </a:xfrm>
          <a:prstGeom prst="rect">
            <a:avLst/>
          </a:prstGeom>
          <a:noFill/>
          <a:ln/>
        </p:spPr>
        <p:txBody>
          <a:bodyPr wrap="square" rtlCol="0" anchor="t"/>
          <a:lstStyle/>
          <a:p>
            <a:pPr algn="l" indent="0" marL="0">
              <a:lnSpc>
                <a:spcPct val="150000"/>
              </a:lnSpc>
              <a:buNone/>
            </a:pPr>
            <a:r>
              <a:rPr lang="en-US" sz="1400" b="1" dirty="0">
                <a:solidFill>
                  <a:srgbClr val="EECC16"/>
                </a:solidFill>
                <a:latin typeface="Poppins" pitchFamily="34" charset="0"/>
                <a:ea typeface="Poppins" pitchFamily="34" charset="-122"/>
                <a:cs typeface="Poppins" pitchFamily="34" charset="-120"/>
              </a:rPr>
              <a:t>OxfordAQA</a:t>
            </a:r>
            <a:endParaRPr lang="en-US" sz="1400" dirty="0"/>
          </a:p>
        </p:txBody>
      </p:sp>
      <p:sp>
        <p:nvSpPr>
          <p:cNvPr id="12" name="Text 10"/>
          <p:cNvSpPr/>
          <p:nvPr/>
        </p:nvSpPr>
        <p:spPr>
          <a:xfrm>
            <a:off x="8129016" y="2697480"/>
            <a:ext cx="2606040" cy="3108960"/>
          </a:xfrm>
          <a:prstGeom prst="rect">
            <a:avLst/>
          </a:prstGeom>
          <a:noFill/>
          <a:ln/>
        </p:spPr>
        <p:txBody>
          <a:bodyPr wrap="square" rtlCol="0" anchor="t"/>
          <a:lstStyle/>
          <a:p>
            <a:pPr algn="l" indent="0" marL="0">
              <a:lnSpc>
                <a:spcPct val="150000"/>
              </a:lnSpc>
              <a:buNone/>
            </a:pPr>
            <a:r>
              <a:rPr lang="en-US" sz="1300" dirty="0">
                <a:solidFill>
                  <a:srgbClr val="F2F2F2"/>
                </a:solidFill>
                <a:latin typeface="Poppins" pitchFamily="34" charset="0"/>
                <a:ea typeface="Poppins" pitchFamily="34" charset="-122"/>
                <a:cs typeface="Poppins" pitchFamily="34" charset="-120"/>
              </a:rPr>
              <a:t>Psychology</a:t>
            </a:r>
            <a:endParaRPr lang="en-US" sz="1100" dirty="0"/>
          </a:p>
          <a:p>
            <a:pPr algn="l" indent="0" marL="0">
              <a:lnSpc>
                <a:spcPct val="150000"/>
              </a:lnSpc>
              <a:buNone/>
            </a:pPr>
            <a:r>
              <a:rPr lang="en-US" sz="1300" dirty="0">
                <a:solidFill>
                  <a:srgbClr val="F2F2F2"/>
                </a:solidFill>
                <a:latin typeface="Poppins" pitchFamily="34" charset="0"/>
                <a:ea typeface="Poppins" pitchFamily="34" charset="-122"/>
                <a:cs typeface="Poppins" pitchFamily="34" charset="-120"/>
              </a:rPr>
              <a:t>Sociology</a:t>
            </a:r>
            <a:endParaRPr lang="en-US" sz="1100" dirty="0"/>
          </a:p>
          <a:p>
            <a:pPr algn="l" indent="0" marL="0">
              <a:lnSpc>
                <a:spcPct val="150000"/>
              </a:lnSpc>
              <a:buNone/>
            </a:pPr>
            <a:r>
              <a:rPr lang="en-US" sz="1300" dirty="0">
                <a:solidFill>
                  <a:srgbClr val="F2F2F2"/>
                </a:solidFill>
                <a:latin typeface="Poppins" pitchFamily="34" charset="0"/>
                <a:ea typeface="Poppins" pitchFamily="34" charset="-122"/>
                <a:cs typeface="Poppins" pitchFamily="34" charset="-120"/>
              </a:rPr>
              <a:t>Media Studies</a:t>
            </a:r>
            <a:endParaRPr lang="en-US" sz="1100" dirty="0"/>
          </a:p>
          <a:p>
            <a:pPr algn="l" indent="0" marL="0">
              <a:lnSpc>
                <a:spcPct val="150000"/>
              </a:lnSpc>
              <a:buNone/>
            </a:pPr>
            <a:r>
              <a:rPr lang="en-US" sz="1300" dirty="0">
                <a:solidFill>
                  <a:srgbClr val="F2F2F2"/>
                </a:solidFill>
                <a:latin typeface="Poppins" pitchFamily="34" charset="0"/>
                <a:ea typeface="Poppins" pitchFamily="34" charset="-122"/>
                <a:cs typeface="Poppins" pitchFamily="34" charset="-120"/>
              </a:rPr>
              <a:t> </a:t>
            </a:r>
            <a:endParaRPr lang="en-US" sz="1100" dirty="0"/>
          </a:p>
          <a:p>
            <a:pPr algn="l" indent="0" marL="0">
              <a:lnSpc>
                <a:spcPct val="150000"/>
              </a:lnSpc>
              <a:buNone/>
            </a:pPr>
            <a:r>
              <a:rPr lang="en-US" sz="1300" dirty="0" b="1">
                <a:solidFill>
                  <a:srgbClr val="EECC16"/>
                </a:solidFill>
                <a:latin typeface="Poppins" pitchFamily="34" charset="0"/>
                <a:ea typeface="Poppins" pitchFamily="34" charset="-122"/>
                <a:cs typeface="Poppins" pitchFamily="34" charset="-120"/>
              </a:rPr>
              <a:t>Cambridge IGCSE</a:t>
            </a:r>
            <a:endParaRPr lang="en-US" sz="1100" dirty="0"/>
          </a:p>
          <a:p>
            <a:pPr algn="l" indent="0" marL="0">
              <a:lnSpc>
                <a:spcPct val="150000"/>
              </a:lnSpc>
              <a:buNone/>
            </a:pPr>
            <a:r>
              <a:rPr lang="en-US" sz="1300" dirty="0">
                <a:solidFill>
                  <a:srgbClr val="F2F2F2"/>
                </a:solidFill>
                <a:latin typeface="Poppins" pitchFamily="34" charset="0"/>
                <a:ea typeface="Poppins" pitchFamily="34" charset="-122"/>
                <a:cs typeface="Poppins" pitchFamily="34" charset="-120"/>
              </a:rPr>
              <a:t>Malay (Foreign Language)</a:t>
            </a:r>
            <a:endParaRPr lang="en-US" sz="1100" dirty="0"/>
          </a:p>
        </p:txBody>
      </p:sp>
      <p:sp>
        <p:nvSpPr>
          <p:cNvPr id="33" name="Shape 31"/>
          <p:cNvSpPr/>
          <p:nvPr/>
        </p:nvSpPr>
        <p:spPr>
          <a:xfrm>
            <a:off x="568757" y="384048"/>
            <a:ext cx="146304" cy="146304"/>
          </a:xfrm>
          <a:prstGeom prst="ellipse">
            <a:avLst/>
          </a:prstGeom>
          <a:solidFill>
            <a:srgbClr val="FFF200"/>
          </a:solidFill>
          <a:ln/>
        </p:spPr>
      </p:sp>
      <p:sp>
        <p:nvSpPr>
          <p:cNvPr id="34" name="Shape 32"/>
          <p:cNvSpPr/>
          <p:nvPr/>
        </p:nvSpPr>
        <p:spPr>
          <a:xfrm>
            <a:off x="642823" y="1127455"/>
            <a:ext cx="0" cy="3014777"/>
          </a:xfrm>
          <a:prstGeom prst="line">
            <a:avLst/>
          </a:prstGeom>
          <a:noFill/>
          <a:ln w="9525">
            <a:solidFill>
              <a:srgbClr val="F2F2F2"/>
            </a:solidFill>
            <a:prstDash val="solid"/>
          </a:ln>
        </p:spPr>
      </p:sp>
      <p:sp>
        <p:nvSpPr>
          <p:cNvPr id="35" name="Shape 33"/>
          <p:cNvSpPr/>
          <p:nvPr/>
        </p:nvSpPr>
        <p:spPr>
          <a:xfrm>
            <a:off x="619049" y="2199132"/>
            <a:ext cx="45720" cy="1303020"/>
          </a:xfrm>
          <a:prstGeom prst="rect">
            <a:avLst/>
          </a:prstGeom>
          <a:solidFill>
            <a:srgbClr val="EECC16"/>
          </a:solidFill>
          <a:ln/>
        </p:spPr>
      </p:sp>
      <p:sp>
        <p:nvSpPr>
          <p:cNvPr id="36" name="Text 34"/>
          <p:cNvSpPr/>
          <p:nvPr/>
        </p:nvSpPr>
        <p:spPr>
          <a:xfrm rot="16200000">
            <a:off x="-532181"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7029907" y="0"/>
            <a:ext cx="5162702" cy="6858000"/>
          </a:xfrm>
          <a:prstGeom prst="rect">
            <a:avLst/>
          </a:prstGeom>
          <a:solidFill>
            <a:srgbClr val="EECC16"/>
          </a:solidFill>
          <a:ln/>
        </p:spPr>
      </p:sp>
      <p:sp>
        <p:nvSpPr>
          <p:cNvPr id="3" name="Shape 1"/>
          <p:cNvSpPr/>
          <p:nvPr/>
        </p:nvSpPr>
        <p:spPr>
          <a:xfrm>
            <a:off x="0" y="3972154"/>
            <a:ext cx="10267798" cy="2286000"/>
          </a:xfrm>
          <a:prstGeom prst="rect">
            <a:avLst/>
          </a:prstGeom>
          <a:solidFill>
            <a:srgbClr val="141414"/>
          </a:solidFill>
          <a:ln/>
          <a:effectLst>
            <a:outerShdw sx="100000" sy="100000" kx="0" ky="0" algn="bl" rotWithShape="0" blurRad="317500" dist="50800" dir="16200000">
              <a:srgbClr val="000000">
                <a:alpha val="38000"/>
              </a:srgbClr>
            </a:outerShdw>
          </a:effectLst>
        </p:spPr>
      </p:sp>
      <p:sp>
        <p:nvSpPr>
          <p:cNvPr id="4" name="Text 2"/>
          <p:cNvSpPr/>
          <p:nvPr/>
        </p:nvSpPr>
        <p:spPr>
          <a:xfrm>
            <a:off x="502920" y="4206240"/>
            <a:ext cx="3017520" cy="384048"/>
          </a:xfrm>
          <a:prstGeom prst="rect">
            <a:avLst/>
          </a:prstGeom>
          <a:noFill/>
          <a:ln/>
        </p:spPr>
        <p:txBody>
          <a:bodyPr wrap="square" rtlCol="0" anchor="t"/>
          <a:lstStyle/>
          <a:p>
            <a:pPr algn="l" indent="0" marL="0">
              <a:lnSpc>
                <a:spcPct val="150000"/>
              </a:lnSpc>
              <a:buNone/>
            </a:pPr>
            <a:r>
              <a:rPr lang="en-US" sz="1400" b="1" dirty="0">
                <a:solidFill>
                  <a:srgbClr val="FFFFFF"/>
                </a:solidFill>
                <a:latin typeface="Poppins" pitchFamily="34" charset="0"/>
                <a:ea typeface="Poppins" pitchFamily="34" charset="-122"/>
                <a:cs typeface="Poppins" pitchFamily="34" charset="-120"/>
              </a:rPr>
              <a:t>01. Enquire &amp; consult</a:t>
            </a:r>
            <a:endParaRPr lang="en-US" sz="1400" dirty="0"/>
          </a:p>
        </p:txBody>
      </p:sp>
      <p:sp>
        <p:nvSpPr>
          <p:cNvPr id="14" name="G5 YH"/>
          <p:cNvSpPr/>
          <p:nvPr/>
        </p:nvSpPr>
        <p:spPr>
          <a:xfrm>
            <a:off x="7498079" y="1371600"/>
            <a:ext cx="4297680" cy="548640"/>
          </a:xfrm>
          <a:prstGeom prst="rect">
            <a:avLst/>
          </a:prstGeom>
          <a:noFill/>
          <a:ln/>
        </p:spPr>
        <p:txBody>
          <a:bodyPr wrap="square" rtlCol="0" anchor="t"/>
          <a:lstStyle/>
          <a:p>
            <a:pPr algn="l" indent="0" marL="0">
              <a:lnSpc>
                <a:spcPct val="150000"/>
              </a:lnSpc>
              <a:buNone/>
            </a:pPr>
            <a:r>
              <a:rPr lang="en-US" sz="2400" b="1" dirty="0">
                <a:solidFill>
                  <a:srgbClr val="141414"/>
                </a:solidFill>
                <a:latin typeface="Poppins" pitchFamily="34" charset="0"/>
                <a:ea typeface="Poppins" pitchFamily="34" charset="-122"/>
                <a:cs typeface="Poppins" pitchFamily="34" charset="-120"/>
              </a:rPr>
              <a:t>Free consultation</a:t>
            </a:r>
            <a:endParaRPr lang="en-US" sz="1400" dirty="0"/>
          </a:p>
        </p:txBody>
      </p:sp>
      <p:sp>
        <p:nvSpPr>
          <p:cNvPr id="12" name="G5 Title"/>
          <p:cNvSpPr/>
          <p:nvPr/>
        </p:nvSpPr>
        <p:spPr>
          <a:xfrm>
            <a:off x="1115568" y="1325880"/>
            <a:ext cx="5669280" cy="777240"/>
          </a:xfrm>
          <a:prstGeom prst="rect">
            <a:avLst/>
          </a:prstGeom>
          <a:noFill/>
          <a:ln/>
        </p:spPr>
        <p:txBody>
          <a:bodyPr wrap="square" rtlCol="0" anchor="t"/>
          <a:lstStyle/>
          <a:p>
            <a:pPr algn="l" indent="0" marL="0">
              <a:lnSpc>
                <a:spcPct val="150000"/>
              </a:lnSpc>
              <a:buNone/>
            </a:pPr>
            <a:r>
              <a:rPr lang="en-US" sz="4000" b="1" dirty="0">
                <a:solidFill>
                  <a:srgbClr val="FFFFFF"/>
                </a:solidFill>
                <a:latin typeface="Poppins" pitchFamily="34" charset="0"/>
                <a:ea typeface="Poppins" pitchFamily="34" charset="-122"/>
                <a:cs typeface="Poppins" pitchFamily="34" charset="-120"/>
              </a:rPr>
              <a:t>HOW TO JOIN</a:t>
            </a:r>
            <a:endParaRPr lang="en-US" sz="1400" dirty="0"/>
          </a:p>
        </p:txBody>
      </p:sp>
      <p:sp>
        <p:nvSpPr>
          <p:cNvPr id="11" name="G5 Kicker"/>
          <p:cNvSpPr/>
          <p:nvPr/>
        </p:nvSpPr>
        <p:spPr>
          <a:xfrm>
            <a:off x="1115568" y="1051560"/>
            <a:ext cx="3657600" cy="274320"/>
          </a:xfrm>
          <a:prstGeom prst="rect">
            <a:avLst/>
          </a:prstGeom>
          <a:noFill/>
          <a:ln/>
        </p:spPr>
        <p:txBody>
          <a:bodyPr wrap="square" rtlCol="0" anchor="t"/>
          <a:lstStyle/>
          <a:p>
            <a:pPr algn="l" indent="0" marL="0">
              <a:lnSpc>
                <a:spcPct val="150000"/>
              </a:lnSpc>
              <a:buNone/>
            </a:pPr>
            <a:r>
              <a:rPr lang="en-US" sz="1100" b="0" dirty="0" spc="300">
                <a:solidFill>
                  <a:srgbClr val="EECC16"/>
                </a:solidFill>
                <a:latin typeface="Poppins" pitchFamily="34" charset="0"/>
                <a:ea typeface="Poppins" pitchFamily="34" charset="-122"/>
                <a:cs typeface="Poppins" pitchFamily="34" charset="-120"/>
              </a:rPr>
              <a:t>Admissions</a:t>
            </a:r>
            <a:endParaRPr lang="en-US" sz="1400" dirty="0"/>
          </a:p>
        </p:txBody>
      </p:sp>
      <p:sp>
        <p:nvSpPr>
          <p:cNvPr id="5" name="Text 3"/>
          <p:cNvSpPr/>
          <p:nvPr/>
        </p:nvSpPr>
        <p:spPr>
          <a:xfrm>
            <a:off x="502920" y="4663440"/>
            <a:ext cx="2926080" cy="1463040"/>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Get in touch by WhatsApp, phone, email or walk in. Then a free, no-obligation consultation, in person or online.</a:t>
            </a:r>
            <a:endParaRPr lang="en-US" sz="1100" dirty="0"/>
          </a:p>
        </p:txBody>
      </p:sp>
      <p:sp>
        <p:nvSpPr>
          <p:cNvPr id="15" name="G5 YB"/>
          <p:cNvSpPr/>
          <p:nvPr/>
        </p:nvSpPr>
        <p:spPr>
          <a:xfrm>
            <a:off x="7498079" y="1965960"/>
            <a:ext cx="4023360" cy="914400"/>
          </a:xfrm>
          <a:prstGeom prst="rect">
            <a:avLst/>
          </a:prstGeom>
          <a:noFill/>
          <a:ln/>
        </p:spPr>
        <p:txBody>
          <a:bodyPr wrap="square" rtlCol="0" anchor="t"/>
          <a:lstStyle/>
          <a:p>
            <a:pPr algn="l" indent="0" marL="0">
              <a:lnSpc>
                <a:spcPct val="150000"/>
              </a:lnSpc>
              <a:buNone/>
            </a:pPr>
            <a:r>
              <a:rPr lang="en-US" sz="1300" dirty="0">
                <a:solidFill>
                  <a:srgbClr val="141414"/>
                </a:solidFill>
                <a:latin typeface="Poppins" pitchFamily="34" charset="0"/>
                <a:ea typeface="Poppins" pitchFamily="34" charset="-122"/>
                <a:cs typeface="Poppins" pitchFamily="34" charset="-120"/>
              </a:rPr>
              <a:t>No obligation, no pressure. In person or online, 45–60 minutes. Bring your questions.</a:t>
            </a:r>
            <a:endParaRPr lang="en-US" sz="1100" dirty="0"/>
          </a:p>
        </p:txBody>
      </p:sp>
      <p:sp>
        <p:nvSpPr>
          <p:cNvPr id="13" name="G5 Sub"/>
          <p:cNvSpPr/>
          <p:nvPr/>
        </p:nvSpPr>
        <p:spPr>
          <a:xfrm>
            <a:off x="1115568" y="2377440"/>
            <a:ext cx="5394960" cy="822960"/>
          </a:xfrm>
          <a:prstGeom prst="rect">
            <a:avLst/>
          </a:prstGeom>
          <a:noFill/>
          <a:ln/>
        </p:spPr>
        <p:txBody>
          <a:bodyPr wrap="square" rtlCol="0" anchor="t"/>
          <a:lstStyle/>
          <a:p>
            <a:pPr algn="l" indent="0" marL="0">
              <a:lnSpc>
                <a:spcPct val="150000"/>
              </a:lnSpc>
              <a:buNone/>
            </a:pPr>
            <a:r>
              <a:rPr lang="en-US" sz="1300" dirty="0">
                <a:solidFill>
                  <a:srgbClr val="F2F2F2"/>
                </a:solidFill>
                <a:latin typeface="Poppins" pitchFamily="34" charset="0"/>
                <a:ea typeface="Poppins" pitchFamily="34" charset="-122"/>
                <a:cs typeface="Poppins" pitchFamily="34" charset="-120"/>
              </a:rPr>
              <a:t>Joining is straightforward and supportive. We guide every family from the first enquiry to the first day in class.</a:t>
            </a:r>
            <a:endParaRPr lang="en-US" sz="1100" dirty="0"/>
          </a:p>
        </p:txBody>
      </p:sp>
      <p:sp>
        <p:nvSpPr>
          <p:cNvPr id="6" name="Text 4"/>
          <p:cNvSpPr/>
          <p:nvPr/>
        </p:nvSpPr>
        <p:spPr>
          <a:xfrm>
            <a:off x="3749039" y="4206240"/>
            <a:ext cx="3017520" cy="384048"/>
          </a:xfrm>
          <a:prstGeom prst="rect">
            <a:avLst/>
          </a:prstGeom>
          <a:noFill/>
          <a:ln/>
        </p:spPr>
        <p:txBody>
          <a:bodyPr wrap="square" rtlCol="0" anchor="t"/>
          <a:lstStyle/>
          <a:p>
            <a:pPr algn="l" indent="0" marL="0">
              <a:lnSpc>
                <a:spcPct val="150000"/>
              </a:lnSpc>
              <a:buNone/>
            </a:pPr>
            <a:r>
              <a:rPr lang="en-US" sz="1400" b="1" dirty="0">
                <a:solidFill>
                  <a:srgbClr val="FFFFFF"/>
                </a:solidFill>
                <a:latin typeface="Poppins" pitchFamily="34" charset="0"/>
                <a:ea typeface="Poppins" pitchFamily="34" charset="-122"/>
                <a:cs typeface="Poppins" pitchFamily="34" charset="-120"/>
              </a:rPr>
              <a:t>02. Friendly assessment</a:t>
            </a:r>
            <a:endParaRPr lang="en-US" sz="1400" dirty="0"/>
          </a:p>
        </p:txBody>
      </p:sp>
      <p:sp>
        <p:nvSpPr>
          <p:cNvPr id="7" name="Text 5"/>
          <p:cNvSpPr/>
          <p:nvPr/>
        </p:nvSpPr>
        <p:spPr>
          <a:xfrm>
            <a:off x="3749039" y="4663440"/>
            <a:ext cx="2926080" cy="1463040"/>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A short diagnostic, not a high-stakes exam. Results and a personalised programme recommendation within 2–3 days.</a:t>
            </a:r>
            <a:endParaRPr lang="en-US" sz="1100" dirty="0"/>
          </a:p>
        </p:txBody>
      </p:sp>
      <p:sp>
        <p:nvSpPr>
          <p:cNvPr id="8" name="Text 6"/>
          <p:cNvSpPr/>
          <p:nvPr/>
        </p:nvSpPr>
        <p:spPr>
          <a:xfrm>
            <a:off x="6995159" y="4206240"/>
            <a:ext cx="3017520" cy="384048"/>
          </a:xfrm>
          <a:prstGeom prst="rect">
            <a:avLst/>
          </a:prstGeom>
          <a:noFill/>
          <a:ln/>
        </p:spPr>
        <p:txBody>
          <a:bodyPr wrap="square" rtlCol="0" anchor="t"/>
          <a:lstStyle/>
          <a:p>
            <a:pPr algn="l" indent="0" marL="0">
              <a:lnSpc>
                <a:spcPct val="150000"/>
              </a:lnSpc>
              <a:buNone/>
            </a:pPr>
            <a:r>
              <a:rPr lang="en-US" sz="1400" b="1" dirty="0">
                <a:solidFill>
                  <a:srgbClr val="FFFFFF"/>
                </a:solidFill>
                <a:latin typeface="Poppins" pitchFamily="34" charset="0"/>
                <a:ea typeface="Poppins" pitchFamily="34" charset="-122"/>
                <a:cs typeface="Poppins" pitchFamily="34" charset="-120"/>
              </a:rPr>
              <a:t>03. Offer, enrol &amp; welcome</a:t>
            </a:r>
            <a:endParaRPr lang="en-US" sz="1400" dirty="0"/>
          </a:p>
        </p:txBody>
      </p:sp>
      <p:sp>
        <p:nvSpPr>
          <p:cNvPr id="9" name="Text 7"/>
          <p:cNvSpPr/>
          <p:nvPr/>
        </p:nvSpPr>
        <p:spPr>
          <a:xfrm>
            <a:off x="6995159" y="4663440"/>
            <a:ext cx="2926080" cy="1463040"/>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A clear written offer with full fees, then registration and orientation.</a:t>
            </a:r>
            <a:endParaRPr lang="en-US" sz="1100" dirty="0"/>
          </a:p>
          <a:p>
            <a:pPr algn="l" indent="0" marL="0">
              <a:lnSpc>
                <a:spcPct val="150000"/>
              </a:lnSpc>
              <a:buNone/>
            </a:pPr>
            <a:r>
              <a:rPr lang="en-US" sz="1100" dirty="0" b="1">
                <a:solidFill>
                  <a:srgbClr val="EECC16"/>
                </a:solidFill>
                <a:latin typeface="Poppins" pitchFamily="34" charset="0"/>
                <a:ea typeface="Poppins" pitchFamily="34" charset="-122"/>
                <a:cs typeface="Poppins" pitchFamily="34" charset="-120"/>
              </a:rPr>
              <a:t>WhatsApp our admissions team:</a:t>
            </a:r>
            <a:endParaRPr lang="en-US" sz="1100" dirty="0"/>
          </a:p>
          <a:p>
            <a:pPr algn="l" indent="0" marL="0">
              <a:lnSpc>
                <a:spcPct val="150000"/>
              </a:lnSpc>
              <a:buNone/>
            </a:pPr>
            <a:r>
              <a:rPr lang="en-US" sz="1100" dirty="0" b="1">
                <a:solidFill>
                  <a:srgbClr val="EECC16"/>
                </a:solidFill>
                <a:latin typeface="Poppins" pitchFamily="34" charset="0"/>
                <a:ea typeface="Poppins" pitchFamily="34" charset="-122"/>
                <a:cs typeface="Poppins" pitchFamily="34" charset="-120"/>
              </a:rPr>
              <a:t>010-253 9817</a:t>
            </a:r>
            <a:endParaRPr lang="en-US" sz="1100" dirty="0"/>
          </a:p>
        </p:txBody>
      </p:sp>
      <p:sp>
        <p:nvSpPr>
          <p:cNvPr id="10" name="Shape 8"/>
          <p:cNvSpPr/>
          <p:nvPr/>
        </p:nvSpPr>
        <p:spPr>
          <a:xfrm>
            <a:off x="568757" y="384048"/>
            <a:ext cx="146304" cy="146304"/>
          </a:xfrm>
          <a:prstGeom prst="ellipse">
            <a:avLst/>
          </a:prstGeom>
          <a:solidFill>
            <a:srgbClr val="FFF200"/>
          </a:solidFill>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0" y="0"/>
            <a:ext cx="8067751" cy="6858000"/>
          </a:xfrm>
          <a:prstGeom prst="rect">
            <a:avLst/>
          </a:prstGeom>
          <a:solidFill>
            <a:srgbClr val="141414">
              <a:alpha val="44000"/>
            </a:srgbClr>
          </a:solidFill>
          <a:ln/>
        </p:spPr>
      </p:sp>
      <p:sp>
        <p:nvSpPr>
          <p:cNvPr id="3" name="Shape 1"/>
          <p:cNvSpPr/>
          <p:nvPr/>
        </p:nvSpPr>
        <p:spPr>
          <a:xfrm>
            <a:off x="5533949" y="1559052"/>
            <a:ext cx="5100523" cy="2895905"/>
          </a:xfrm>
          <a:prstGeom prst="rect">
            <a:avLst/>
          </a:prstGeom>
          <a:solidFill>
            <a:srgbClr val="EECC16"/>
          </a:solidFill>
          <a:ln/>
          <a:effectLst>
            <a:outerShdw sx="100000" sy="100000" kx="0" ky="0" algn="bl" rotWithShape="0" blurRad="317500" dist="50800" dir="16200000">
              <a:srgbClr val="000000">
                <a:alpha val="15000"/>
              </a:srgbClr>
            </a:outerShdw>
          </a:effectLst>
        </p:spPr>
      </p:sp>
      <p:sp>
        <p:nvSpPr>
          <p:cNvPr id="4" name="Shape 2"/>
          <p:cNvSpPr/>
          <p:nvPr/>
        </p:nvSpPr>
        <p:spPr>
          <a:xfrm>
            <a:off x="5751576" y="1787652"/>
            <a:ext cx="233172" cy="233172"/>
          </a:xfrm>
          <a:prstGeom prst="ellipse">
            <a:avLst/>
          </a:prstGeom>
          <a:solidFill>
            <a:srgbClr val="141414"/>
          </a:solidFill>
          <a:ln/>
          <a:effectLst>
            <a:outerShdw sx="100000" sy="100000" kx="0" ky="0" algn="bl" rotWithShape="0" blurRad="317500" dist="50800" dir="16200000">
              <a:srgbClr val="000000">
                <a:alpha val="40000"/>
              </a:srgbClr>
            </a:outerShdw>
          </a:effectLst>
        </p:spPr>
      </p:sp>
      <p:sp>
        <p:nvSpPr>
          <p:cNvPr id="5" name="Shape 3"/>
          <p:cNvSpPr/>
          <p:nvPr/>
        </p:nvSpPr>
        <p:spPr>
          <a:xfrm>
            <a:off x="5806954" y="1843030"/>
            <a:ext cx="122415" cy="122415"/>
          </a:xfrm>
          <a:prstGeom prst="ellipse">
            <a:avLst/>
          </a:prstGeom>
          <a:solidFill>
            <a:srgbClr val="EECC16"/>
          </a:solidFill>
          <a:ln/>
        </p:spPr>
      </p:sp>
      <p:sp>
        <p:nvSpPr>
          <p:cNvPr id="6" name="Text 4"/>
          <p:cNvSpPr/>
          <p:nvPr/>
        </p:nvSpPr>
        <p:spPr>
          <a:xfrm>
            <a:off x="6086246" y="2225650"/>
            <a:ext cx="3840480" cy="277063"/>
          </a:xfrm>
          <a:prstGeom prst="rect">
            <a:avLst/>
          </a:prstGeom>
          <a:noFill/>
          <a:ln/>
        </p:spPr>
        <p:txBody>
          <a:bodyPr wrap="square" rtlCol="0" anchor="t"/>
          <a:lstStyle/>
          <a:p>
            <a:pPr indent="0" marL="0">
              <a:buNone/>
            </a:pPr>
            <a:r>
              <a:rPr lang="en-US" sz="1100" spc="200" kern="0" dirty="0">
                <a:solidFill>
                  <a:srgbClr val="141414"/>
                </a:solidFill>
                <a:latin typeface="Poppins" pitchFamily="34" charset="0"/>
                <a:ea typeface="Poppins" pitchFamily="34" charset="-122"/>
                <a:cs typeface="Poppins" pitchFamily="34" charset="-120"/>
              </a:rPr>
              <a:t>Career-Entry Programme</a:t>
            </a:r>
            <a:endParaRPr lang="en-US" sz="1100" dirty="0"/>
          </a:p>
        </p:txBody>
      </p:sp>
      <p:sp>
        <p:nvSpPr>
          <p:cNvPr id="7" name="Shape 5"/>
          <p:cNvSpPr/>
          <p:nvPr/>
        </p:nvSpPr>
        <p:spPr>
          <a:xfrm>
            <a:off x="9515246" y="2345436"/>
            <a:ext cx="698602" cy="0"/>
          </a:xfrm>
          <a:prstGeom prst="line">
            <a:avLst/>
          </a:prstGeom>
          <a:noFill/>
          <a:ln w="6350">
            <a:solidFill>
              <a:srgbClr val="FFFFFF"/>
            </a:solidFill>
            <a:prstDash val="solid"/>
          </a:ln>
        </p:spPr>
      </p:sp>
      <p:sp>
        <p:nvSpPr>
          <p:cNvPr id="8" name="Text 6"/>
          <p:cNvSpPr/>
          <p:nvPr/>
        </p:nvSpPr>
        <p:spPr>
          <a:xfrm>
            <a:off x="6086246" y="2485339"/>
            <a:ext cx="5265115" cy="1077163"/>
          </a:xfrm>
          <a:prstGeom prst="rect">
            <a:avLst/>
          </a:prstGeom>
          <a:noFill/>
          <a:ln/>
        </p:spPr>
        <p:txBody>
          <a:bodyPr wrap="square" rtlCol="0" anchor="t"/>
          <a:lstStyle/>
          <a:p>
            <a:pPr indent="0" marL="0">
              <a:buNone/>
            </a:pPr>
            <a:r>
              <a:rPr lang="en-US" sz="4000" b="1" dirty="0">
                <a:solidFill>
                  <a:srgbClr val="141414"/>
                </a:solidFill>
                <a:latin typeface="Poppins" pitchFamily="34" charset="0"/>
                <a:ea typeface="Poppins" pitchFamily="34" charset="-122"/>
                <a:cs typeface="Poppins" pitchFamily="34" charset="-120"/>
              </a:rPr>
              <a:t>LAW SCHOOL</a:t>
            </a:r>
            <a:endParaRPr lang="en-US" sz="4000" dirty="0"/>
          </a:p>
          <a:p>
            <a:pPr indent="0" marL="0">
              <a:buNone/>
            </a:pPr>
            <a:r>
              <a:rPr lang="en-US" sz="4000" b="1" dirty="0">
                <a:solidFill>
                  <a:srgbClr val="141414"/>
                </a:solidFill>
                <a:latin typeface="Poppins" pitchFamily="34" charset="0"/>
                <a:ea typeface="Poppins" pitchFamily="34" charset="-122"/>
                <a:cs typeface="Poppins" pitchFamily="34" charset="-120"/>
              </a:rPr>
              <a:t>PATHWAY</a:t>
            </a:r>
            <a:endParaRPr lang="en-US" sz="4000" dirty="0"/>
          </a:p>
        </p:txBody>
      </p:sp>
      <p:sp>
        <p:nvSpPr>
          <p:cNvPr id="9" name="Text 7"/>
          <p:cNvSpPr/>
          <p:nvPr/>
        </p:nvSpPr>
        <p:spPr>
          <a:xfrm>
            <a:off x="8138160" y="4709160"/>
            <a:ext cx="3383280" cy="1463040"/>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After IGCSE: Cambridge International AS &amp; A Levels in Law, Psychology and Business. Then a law degree at a local or international university, or the University of London LLB with our teaching and support.</a:t>
            </a:r>
            <a:endParaRPr lang="en-US" sz="1100" dirty="0"/>
          </a:p>
        </p:txBody>
      </p:sp>
      <p:sp>
        <p:nvSpPr>
          <p:cNvPr id="10" name="Shape 8"/>
          <p:cNvSpPr/>
          <p:nvPr/>
        </p:nvSpPr>
        <p:spPr>
          <a:xfrm>
            <a:off x="568757" y="384048"/>
            <a:ext cx="146304" cy="146304"/>
          </a:xfrm>
          <a:prstGeom prst="ellipse">
            <a:avLst/>
          </a:prstGeom>
          <a:solidFill>
            <a:srgbClr val="FFF200"/>
          </a:solidFill>
          <a:ln/>
        </p:spPr>
      </p:sp>
      <p:sp>
        <p:nvSpPr>
          <p:cNvPr id="11" name="Shape 9"/>
          <p:cNvSpPr/>
          <p:nvPr/>
        </p:nvSpPr>
        <p:spPr>
          <a:xfrm>
            <a:off x="642823" y="1127455"/>
            <a:ext cx="0" cy="3014777"/>
          </a:xfrm>
          <a:prstGeom prst="line">
            <a:avLst/>
          </a:prstGeom>
          <a:noFill/>
          <a:ln w="9525">
            <a:solidFill>
              <a:srgbClr val="F2F2F2"/>
            </a:solidFill>
            <a:prstDash val="solid"/>
          </a:ln>
        </p:spPr>
      </p:sp>
      <p:sp>
        <p:nvSpPr>
          <p:cNvPr id="12" name="Shape 10"/>
          <p:cNvSpPr/>
          <p:nvPr/>
        </p:nvSpPr>
        <p:spPr>
          <a:xfrm>
            <a:off x="619049" y="2199132"/>
            <a:ext cx="45720" cy="1303020"/>
          </a:xfrm>
          <a:prstGeom prst="rect">
            <a:avLst/>
          </a:prstGeom>
          <a:solidFill>
            <a:srgbClr val="EECC16"/>
          </a:solidFill>
          <a:ln/>
        </p:spPr>
      </p:sp>
      <p:sp>
        <p:nvSpPr>
          <p:cNvPr id="13" name="Text 11"/>
          <p:cNvSpPr/>
          <p:nvPr/>
        </p:nvSpPr>
        <p:spPr>
          <a:xfrm rot="16200000">
            <a:off x="-532181"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
        <p:nvSpPr>
          <p:cNvPr id="14" name="Shape 12"/>
          <p:cNvSpPr/>
          <p:nvPr/>
        </p:nvSpPr>
        <p:spPr>
          <a:xfrm>
            <a:off x="0" y="0"/>
            <a:ext cx="8067751" cy="6858000"/>
          </a:xfrm>
          <a:prstGeom prst="rect">
            <a:avLst/>
          </a:prstGeom>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41414"/>
        </a:solidFill>
      </p:bgPr>
    </p:bg>
    <p:spTree>
      <p:nvGrpSpPr>
        <p:cNvPr id="1" name=""/>
        <p:cNvGrpSpPr/>
        <p:nvPr/>
      </p:nvGrpSpPr>
      <p:grpSpPr>
        <a:xfrm>
          <a:off x="0" y="0"/>
          <a:ext cx="0" cy="0"/>
          <a:chOff x="0" y="0"/>
          <a:chExt cx="0" cy="0"/>
        </a:xfrm>
      </p:grpSpPr>
      <p:sp>
        <p:nvSpPr>
          <p:cNvPr id="2" name="Text 0"/>
          <p:cNvSpPr/>
          <p:nvPr/>
        </p:nvSpPr>
        <p:spPr>
          <a:xfrm>
            <a:off x="1434694" y="1406347"/>
            <a:ext cx="3840480" cy="277063"/>
          </a:xfrm>
          <a:prstGeom prst="rect">
            <a:avLst/>
          </a:prstGeom>
          <a:noFill/>
          <a:ln/>
        </p:spPr>
        <p:txBody>
          <a:bodyPr wrap="square" rtlCol="0" anchor="t"/>
          <a:lstStyle/>
          <a:p>
            <a:pPr indent="0" marL="0">
              <a:buNone/>
            </a:pPr>
            <a:r>
              <a:rPr lang="en-US" sz="1100" spc="200" kern="0" dirty="0">
                <a:solidFill>
                  <a:srgbClr val="EECC16"/>
                </a:solidFill>
                <a:latin typeface="Poppins" pitchFamily="34" charset="0"/>
                <a:ea typeface="Poppins" pitchFamily="34" charset="-122"/>
                <a:cs typeface="Poppins" pitchFamily="34" charset="-120"/>
              </a:rPr>
              <a:t>Rochford’s International School</a:t>
            </a:r>
            <a:endParaRPr lang="en-US" sz="1100" dirty="0"/>
          </a:p>
        </p:txBody>
      </p:sp>
      <p:sp>
        <p:nvSpPr>
          <p:cNvPr id="3" name="Shape 1"/>
          <p:cNvSpPr/>
          <p:nvPr/>
        </p:nvSpPr>
        <p:spPr>
          <a:xfrm>
            <a:off x="4863694" y="1526134"/>
            <a:ext cx="698602" cy="0"/>
          </a:xfrm>
          <a:prstGeom prst="line">
            <a:avLst/>
          </a:prstGeom>
          <a:noFill/>
          <a:ln w="6350">
            <a:solidFill>
              <a:srgbClr val="EECC16"/>
            </a:solidFill>
            <a:prstDash val="solid"/>
          </a:ln>
        </p:spPr>
      </p:sp>
      <p:sp>
        <p:nvSpPr>
          <p:cNvPr id="4" name="Text 2"/>
          <p:cNvSpPr/>
          <p:nvPr/>
        </p:nvSpPr>
        <p:spPr>
          <a:xfrm>
            <a:off x="1434694" y="1666037"/>
            <a:ext cx="5265115" cy="1077163"/>
          </a:xfrm>
          <a:prstGeom prst="rect">
            <a:avLst/>
          </a:prstGeom>
          <a:noFill/>
          <a:ln/>
        </p:spPr>
        <p:txBody>
          <a:bodyPr wrap="square" rtlCol="0" anchor="t"/>
          <a:lstStyle/>
          <a:p>
            <a:pPr indent="0" marL="0">
              <a:buNone/>
            </a:pPr>
            <a:r>
              <a:rPr lang="en-US" sz="3200" b="1" dirty="0">
                <a:solidFill>
                  <a:srgbClr val="FFFFFF"/>
                </a:solidFill>
                <a:latin typeface="Poppins" pitchFamily="34" charset="0"/>
                <a:ea typeface="Poppins" pitchFamily="34" charset="-122"/>
                <a:cs typeface="Poppins" pitchFamily="34" charset="-120"/>
              </a:rPr>
              <a:t>IGCSE: TWO</a:t>
            </a:r>
            <a:endParaRPr lang="en-US" sz="3200" dirty="0"/>
          </a:p>
          <a:p>
            <a:pPr indent="0" marL="0">
              <a:buNone/>
            </a:pPr>
            <a:r>
              <a:rPr lang="en-US" sz="3200" b="1" dirty="0">
                <a:solidFill>
                  <a:srgbClr val="FFFFFF"/>
                </a:solidFill>
                <a:latin typeface="Poppins" pitchFamily="34" charset="0"/>
                <a:ea typeface="Poppins" pitchFamily="34" charset="-122"/>
                <a:cs typeface="Poppins" pitchFamily="34" charset="-120"/>
              </a:rPr>
              <a:t>LEADING UK BOARDS</a:t>
            </a:r>
            <a:endParaRPr lang="en-US" sz="3200" dirty="0"/>
          </a:p>
        </p:txBody>
      </p:sp>
      <p:sp>
        <p:nvSpPr>
          <p:cNvPr id="21" name="G2 Body"/>
          <p:cNvSpPr/>
          <p:nvPr/>
        </p:nvSpPr>
        <p:spPr>
          <a:xfrm>
            <a:off x="1434693" y="2926080"/>
            <a:ext cx="5120640" cy="1005840"/>
          </a:xfrm>
          <a:prstGeom prst="rect">
            <a:avLst/>
          </a:prstGeom>
          <a:noFill/>
          <a:ln/>
        </p:spPr>
        <p:txBody>
          <a:bodyPr wrap="square" rtlCol="0" anchor="t"/>
          <a:lstStyle/>
          <a:p>
            <a:pPr algn="l" indent="0" marL="0">
              <a:lnSpc>
                <a:spcPct val="150000"/>
              </a:lnSpc>
              <a:buNone/>
            </a:pPr>
            <a:r>
              <a:rPr lang="en-US" sz="1400" dirty="0">
                <a:solidFill>
                  <a:srgbClr val="F2F2F2"/>
                </a:solidFill>
                <a:latin typeface="Poppins" pitchFamily="34" charset="0"/>
                <a:ea typeface="Poppins" pitchFamily="34" charset="-122"/>
                <a:cs typeface="Poppins" pitchFamily="34" charset="-120"/>
              </a:rPr>
              <a:t>Secondary students work towards International GCSEs at Year 9 to 11, graded 9 (highest) to 1, the same scale as GCSEs in England.</a:t>
            </a:r>
            <a:endParaRPr lang="en-US" sz="1100" dirty="0"/>
          </a:p>
        </p:txBody>
      </p:sp>
      <p:sp>
        <p:nvSpPr>
          <p:cNvPr id="22" name="G2 Num"/>
          <p:cNvSpPr/>
          <p:nvPr/>
        </p:nvSpPr>
        <p:spPr>
          <a:xfrm>
            <a:off x="1434693" y="4297680"/>
            <a:ext cx="1463040" cy="914400"/>
          </a:xfrm>
          <a:prstGeom prst="rect">
            <a:avLst/>
          </a:prstGeom>
          <a:noFill/>
          <a:ln/>
        </p:spPr>
        <p:txBody>
          <a:bodyPr wrap="square" rtlCol="0" anchor="b" tIns="0" bIns="0"/>
          <a:lstStyle/>
          <a:p>
            <a:pPr algn="l" indent="0" marL="0">
              <a:lnSpc>
                <a:spcPct val="150000"/>
              </a:lnSpc>
              <a:buNone/>
            </a:pPr>
            <a:r>
              <a:rPr lang="en-US" sz="5400" dirty="0" b="1">
                <a:solidFill>
                  <a:srgbClr val="EECC16"/>
                </a:solidFill>
                <a:latin typeface="Poppins" pitchFamily="34" charset="0"/>
                <a:ea typeface="Poppins" pitchFamily="34" charset="-122"/>
                <a:cs typeface="Poppins" pitchFamily="34" charset="-120"/>
              </a:rPr>
              <a:t>17</a:t>
            </a:r>
            <a:endParaRPr lang="en-US" sz="1100" dirty="0"/>
          </a:p>
        </p:txBody>
      </p:sp>
      <p:sp>
        <p:nvSpPr>
          <p:cNvPr id="23" name="G2 Label"/>
          <p:cNvSpPr/>
          <p:nvPr/>
        </p:nvSpPr>
        <p:spPr>
          <a:xfrm>
            <a:off x="2743200" y="4297680"/>
            <a:ext cx="3474720" cy="809244"/>
          </a:xfrm>
          <a:prstGeom prst="rect">
            <a:avLst/>
          </a:prstGeom>
          <a:noFill/>
          <a:ln/>
        </p:spPr>
        <p:txBody>
          <a:bodyPr wrap="square" rtlCol="0" anchor="b" tIns="0" bIns="0"/>
          <a:lstStyle/>
          <a:p>
            <a:pPr algn="l" indent="0" marL="0">
              <a:lnSpc>
                <a:spcPct val="150000"/>
              </a:lnSpc>
              <a:buNone/>
            </a:pPr>
            <a:r>
              <a:rPr lang="en-US" sz="1400" dirty="0" b="1">
                <a:solidFill>
                  <a:srgbClr val="FFFFFF"/>
                </a:solidFill>
                <a:latin typeface="Poppins" pitchFamily="34" charset="0"/>
                <a:ea typeface="Poppins" pitchFamily="34" charset="-122"/>
                <a:cs typeface="Poppins" pitchFamily="34" charset="-120"/>
              </a:rPr>
              <a:t>IGCSE subjects on offer</a:t>
            </a:r>
            <a:endParaRPr lang="en-US" sz="1100" dirty="0"/>
          </a:p>
        </p:txBody>
      </p:sp>
      <p:sp>
        <p:nvSpPr>
          <p:cNvPr id="5" name="Shape 3"/>
          <p:cNvSpPr/>
          <p:nvPr/>
        </p:nvSpPr>
        <p:spPr>
          <a:xfrm>
            <a:off x="7315200" y="748894"/>
            <a:ext cx="3741725" cy="4526280"/>
          </a:xfrm>
          <a:prstGeom prst="rect">
            <a:avLst/>
          </a:prstGeom>
          <a:solidFill>
            <a:srgbClr val="EECC16"/>
          </a:solidFill>
          <a:ln/>
          <a:effectLst>
            <a:outerShdw sx="100000" sy="100000" kx="0" ky="0" algn="bl" rotWithShape="0" blurRad="317500" dist="50800" dir="16200000">
              <a:srgbClr val="000000">
                <a:alpha val="10000"/>
              </a:srgbClr>
            </a:outerShdw>
          </a:effectLst>
        </p:spPr>
      </p:sp>
      <p:sp>
        <p:nvSpPr>
          <p:cNvPr id="6" name="Shape 4"/>
          <p:cNvSpPr/>
          <p:nvPr/>
        </p:nvSpPr>
        <p:spPr>
          <a:xfrm>
            <a:off x="10662818" y="929030"/>
            <a:ext cx="200254" cy="200254"/>
          </a:xfrm>
          <a:prstGeom prst="ellipse">
            <a:avLst/>
          </a:prstGeom>
          <a:solidFill>
            <a:srgbClr val="141414"/>
          </a:solidFill>
          <a:ln/>
          <a:effectLst>
            <a:outerShdw sx="100000" sy="100000" kx="0" ky="0" algn="bl" rotWithShape="0" blurRad="317500" dist="50800" dir="16200000">
              <a:srgbClr val="000000">
                <a:alpha val="40000"/>
              </a:srgbClr>
            </a:outerShdw>
          </a:effectLst>
        </p:spPr>
      </p:sp>
      <p:sp>
        <p:nvSpPr>
          <p:cNvPr id="7" name="Shape 5"/>
          <p:cNvSpPr/>
          <p:nvPr/>
        </p:nvSpPr>
        <p:spPr>
          <a:xfrm>
            <a:off x="10710379" y="976591"/>
            <a:ext cx="105133" cy="105133"/>
          </a:xfrm>
          <a:prstGeom prst="ellipse">
            <a:avLst/>
          </a:prstGeom>
          <a:solidFill>
            <a:srgbClr val="EECC16"/>
          </a:solidFill>
          <a:ln/>
        </p:spPr>
      </p:sp>
      <p:sp>
        <p:nvSpPr>
          <p:cNvPr id="8" name="Text 6"/>
          <p:cNvSpPr/>
          <p:nvPr/>
        </p:nvSpPr>
        <p:spPr>
          <a:xfrm>
            <a:off x="7829092" y="1051560"/>
            <a:ext cx="843991" cy="340157"/>
          </a:xfrm>
          <a:prstGeom prst="rect">
            <a:avLst/>
          </a:prstGeom>
          <a:noFill/>
          <a:ln/>
        </p:spPr>
        <p:txBody>
          <a:bodyPr wrap="square" rtlCol="0" anchor="t"/>
          <a:lstStyle/>
          <a:p>
            <a:pPr algn="l" indent="0" marL="0">
              <a:lnSpc>
                <a:spcPct val="150000"/>
              </a:lnSpc>
              <a:buNone/>
            </a:pPr>
            <a:r>
              <a:rPr lang="en-US" sz="1200" b="1" dirty="0">
                <a:solidFill>
                  <a:srgbClr val="141414"/>
                </a:solidFill>
                <a:latin typeface="Poppins" pitchFamily="34" charset="0"/>
                <a:ea typeface="Poppins" pitchFamily="34" charset="-122"/>
                <a:cs typeface="Poppins" pitchFamily="34" charset="-120"/>
              </a:rPr>
              <a:t>01</a:t>
            </a:r>
            <a:endParaRPr lang="en-US" sz="1200" dirty="0"/>
          </a:p>
        </p:txBody>
      </p:sp>
      <p:sp>
        <p:nvSpPr>
          <p:cNvPr id="9" name="Text 7"/>
          <p:cNvSpPr/>
          <p:nvPr/>
        </p:nvSpPr>
        <p:spPr>
          <a:xfrm>
            <a:off x="7829093" y="1371600"/>
            <a:ext cx="2986430" cy="381305"/>
          </a:xfrm>
          <a:prstGeom prst="rect">
            <a:avLst/>
          </a:prstGeom>
          <a:noFill/>
          <a:ln/>
        </p:spPr>
        <p:txBody>
          <a:bodyPr wrap="square" rtlCol="0" anchor="t"/>
          <a:lstStyle/>
          <a:p>
            <a:pPr algn="l" indent="0" marL="0">
              <a:lnSpc>
                <a:spcPct val="150000"/>
              </a:lnSpc>
              <a:buNone/>
            </a:pPr>
            <a:r>
              <a:rPr lang="en-US" sz="1400" b="1" dirty="0">
                <a:solidFill>
                  <a:srgbClr val="141414"/>
                </a:solidFill>
                <a:latin typeface="Poppins" pitchFamily="34" charset="0"/>
                <a:ea typeface="Poppins" pitchFamily="34" charset="-122"/>
                <a:cs typeface="Poppins" pitchFamily="34" charset="-120"/>
              </a:rPr>
              <a:t>Pearson Edexcel</a:t>
            </a:r>
            <a:endParaRPr lang="en-US" sz="1400" dirty="0"/>
          </a:p>
        </p:txBody>
      </p:sp>
      <p:sp>
        <p:nvSpPr>
          <p:cNvPr id="10" name="Text 8"/>
          <p:cNvSpPr/>
          <p:nvPr/>
        </p:nvSpPr>
        <p:spPr>
          <a:xfrm>
            <a:off x="7829093" y="1783080"/>
            <a:ext cx="2727655" cy="1080821"/>
          </a:xfrm>
          <a:prstGeom prst="rect">
            <a:avLst/>
          </a:prstGeom>
          <a:noFill/>
          <a:ln/>
        </p:spPr>
        <p:txBody>
          <a:bodyPr wrap="square" rtlCol="0" anchor="t"/>
          <a:lstStyle/>
          <a:p>
            <a:pPr algn="l" indent="0" marL="0">
              <a:lnSpc>
                <a:spcPct val="150000"/>
              </a:lnSpc>
              <a:buNone/>
            </a:pPr>
            <a:r>
              <a:rPr lang="en-US" sz="1100" dirty="0">
                <a:solidFill>
                  <a:srgbClr val="141414"/>
                </a:solidFill>
                <a:latin typeface="Poppins" pitchFamily="34" charset="0"/>
                <a:ea typeface="Poppins" pitchFamily="34" charset="-122"/>
                <a:cs typeface="Poppins" pitchFamily="34" charset="-120"/>
              </a:rPr>
              <a:t>Most of our subjects. Many can be taken in a modular route, with units sat across different exam sessions.</a:t>
            </a:r>
            <a:endParaRPr lang="en-US" sz="1100" dirty="0"/>
          </a:p>
        </p:txBody>
      </p:sp>
      <p:sp>
        <p:nvSpPr>
          <p:cNvPr id="11" name="Text 9"/>
          <p:cNvSpPr/>
          <p:nvPr/>
        </p:nvSpPr>
        <p:spPr>
          <a:xfrm>
            <a:off x="7829092" y="3017520"/>
            <a:ext cx="843991" cy="340157"/>
          </a:xfrm>
          <a:prstGeom prst="rect">
            <a:avLst/>
          </a:prstGeom>
          <a:noFill/>
          <a:ln/>
        </p:spPr>
        <p:txBody>
          <a:bodyPr wrap="square" rtlCol="0" anchor="t"/>
          <a:lstStyle/>
          <a:p>
            <a:pPr algn="l" indent="0" marL="0">
              <a:lnSpc>
                <a:spcPct val="150000"/>
              </a:lnSpc>
              <a:buNone/>
            </a:pPr>
            <a:r>
              <a:rPr lang="en-US" sz="1200" b="1" dirty="0">
                <a:solidFill>
                  <a:srgbClr val="141414"/>
                </a:solidFill>
                <a:latin typeface="Poppins" pitchFamily="34" charset="0"/>
                <a:ea typeface="Poppins" pitchFamily="34" charset="-122"/>
                <a:cs typeface="Poppins" pitchFamily="34" charset="-120"/>
              </a:rPr>
              <a:t>02</a:t>
            </a:r>
            <a:endParaRPr lang="en-US" sz="1200" dirty="0"/>
          </a:p>
        </p:txBody>
      </p:sp>
      <p:sp>
        <p:nvSpPr>
          <p:cNvPr id="12" name="Text 10"/>
          <p:cNvSpPr/>
          <p:nvPr/>
        </p:nvSpPr>
        <p:spPr>
          <a:xfrm>
            <a:off x="7829093" y="3337560"/>
            <a:ext cx="2986430" cy="381305"/>
          </a:xfrm>
          <a:prstGeom prst="rect">
            <a:avLst/>
          </a:prstGeom>
          <a:noFill/>
          <a:ln/>
        </p:spPr>
        <p:txBody>
          <a:bodyPr wrap="square" rtlCol="0" anchor="t"/>
          <a:lstStyle/>
          <a:p>
            <a:pPr algn="l" indent="0" marL="0">
              <a:lnSpc>
                <a:spcPct val="150000"/>
              </a:lnSpc>
              <a:buNone/>
            </a:pPr>
            <a:r>
              <a:rPr lang="en-US" sz="1400" b="1" dirty="0">
                <a:solidFill>
                  <a:srgbClr val="141414"/>
                </a:solidFill>
                <a:latin typeface="Poppins" pitchFamily="34" charset="0"/>
                <a:ea typeface="Poppins" pitchFamily="34" charset="-122"/>
                <a:cs typeface="Poppins" pitchFamily="34" charset="-120"/>
              </a:rPr>
              <a:t>OxfordAQA</a:t>
            </a:r>
            <a:endParaRPr lang="en-US" sz="1400" dirty="0"/>
          </a:p>
        </p:txBody>
      </p:sp>
      <p:sp>
        <p:nvSpPr>
          <p:cNvPr id="13" name="Text 11"/>
          <p:cNvSpPr/>
          <p:nvPr/>
        </p:nvSpPr>
        <p:spPr>
          <a:xfrm>
            <a:off x="7829093" y="3749039"/>
            <a:ext cx="2727655" cy="1080821"/>
          </a:xfrm>
          <a:prstGeom prst="rect">
            <a:avLst/>
          </a:prstGeom>
          <a:noFill/>
          <a:ln/>
        </p:spPr>
        <p:txBody>
          <a:bodyPr wrap="square" rtlCol="0" anchor="t"/>
          <a:lstStyle/>
          <a:p>
            <a:pPr algn="l" indent="0" marL="0">
              <a:lnSpc>
                <a:spcPct val="150000"/>
              </a:lnSpc>
              <a:buNone/>
            </a:pPr>
            <a:r>
              <a:rPr lang="en-US" sz="1100" dirty="0">
                <a:solidFill>
                  <a:srgbClr val="141414"/>
                </a:solidFill>
                <a:latin typeface="Poppins" pitchFamily="34" charset="0"/>
                <a:ea typeface="Poppins" pitchFamily="34" charset="-122"/>
                <a:cs typeface="Poppins" pitchFamily="34" charset="-120"/>
              </a:rPr>
              <a:t>Psychology, Sociology and Media Studies. A partnership of Oxford University Press and AQA.</a:t>
            </a:r>
            <a:endParaRPr lang="en-US" sz="1100" dirty="0"/>
          </a:p>
        </p:txBody>
      </p:sp>
      <p:sp>
        <p:nvSpPr>
          <p:cNvPr id="16" name="Shape 14"/>
          <p:cNvSpPr/>
          <p:nvPr/>
        </p:nvSpPr>
        <p:spPr>
          <a:xfrm>
            <a:off x="568757" y="384048"/>
            <a:ext cx="146304" cy="146304"/>
          </a:xfrm>
          <a:prstGeom prst="ellipse">
            <a:avLst/>
          </a:prstGeom>
          <a:solidFill>
            <a:srgbClr val="FFF200"/>
          </a:solidFill>
          <a:ln/>
        </p:spPr>
      </p:sp>
      <p:sp>
        <p:nvSpPr>
          <p:cNvPr id="17" name="Shape 15"/>
          <p:cNvSpPr/>
          <p:nvPr/>
        </p:nvSpPr>
        <p:spPr>
          <a:xfrm>
            <a:off x="642823" y="1127455"/>
            <a:ext cx="0" cy="3014777"/>
          </a:xfrm>
          <a:prstGeom prst="line">
            <a:avLst/>
          </a:prstGeom>
          <a:noFill/>
          <a:ln w="9525">
            <a:solidFill>
              <a:srgbClr val="F2F2F2"/>
            </a:solidFill>
            <a:prstDash val="solid"/>
          </a:ln>
        </p:spPr>
      </p:sp>
      <p:sp>
        <p:nvSpPr>
          <p:cNvPr id="18" name="Shape 16"/>
          <p:cNvSpPr/>
          <p:nvPr/>
        </p:nvSpPr>
        <p:spPr>
          <a:xfrm>
            <a:off x="619049" y="2199132"/>
            <a:ext cx="45720" cy="1303020"/>
          </a:xfrm>
          <a:prstGeom prst="rect">
            <a:avLst/>
          </a:prstGeom>
          <a:solidFill>
            <a:srgbClr val="EECC16"/>
          </a:solidFill>
          <a:ln/>
        </p:spPr>
      </p:sp>
      <p:sp>
        <p:nvSpPr>
          <p:cNvPr id="19" name="Text 17"/>
          <p:cNvSpPr/>
          <p:nvPr/>
        </p:nvSpPr>
        <p:spPr>
          <a:xfrm rot="16200000">
            <a:off x="-532181"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
        <p:nvSpPr>
          <p:cNvPr id="20" name="Shape 18"/>
          <p:cNvSpPr/>
          <p:nvPr/>
        </p:nvSpPr>
        <p:spPr>
          <a:xfrm>
            <a:off x="1134770" y="3152851"/>
            <a:ext cx="6032297" cy="2958998"/>
          </a:xfrm>
          <a:prstGeom prst="rect">
            <a:avLst/>
          </a:prstGeom>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1434693" y="2606040"/>
            <a:ext cx="10149840" cy="2240280"/>
          </a:xfrm>
          <a:prstGeom prst="rect">
            <a:avLst/>
          </a:prstGeom>
          <a:solidFill>
            <a:srgbClr val="EECC16"/>
          </a:solidFill>
          <a:ln/>
          <a:effectLst>
            <a:outerShdw sx="100000" sy="100000" kx="0" ky="0" algn="bl" rotWithShape="0" blurRad="317500" dist="50800" dir="16200000">
              <a:srgbClr val="000000">
                <a:alpha val="15000"/>
              </a:srgbClr>
            </a:outerShdw>
          </a:effectLst>
        </p:spPr>
      </p:sp>
      <p:sp>
        <p:nvSpPr>
          <p:cNvPr id="3" name="Shape 1"/>
          <p:cNvSpPr/>
          <p:nvPr/>
        </p:nvSpPr>
        <p:spPr>
          <a:xfrm>
            <a:off x="1622145" y="2803550"/>
            <a:ext cx="200254" cy="200254"/>
          </a:xfrm>
          <a:prstGeom prst="ellipse">
            <a:avLst/>
          </a:prstGeom>
          <a:solidFill>
            <a:srgbClr val="141414"/>
          </a:solidFill>
          <a:ln/>
          <a:effectLst>
            <a:outerShdw sx="100000" sy="100000" kx="0" ky="0" algn="bl" rotWithShape="0" blurRad="317500" dist="50800" dir="16200000">
              <a:srgbClr val="000000">
                <a:alpha val="40000"/>
              </a:srgbClr>
            </a:outerShdw>
          </a:effectLst>
        </p:spPr>
      </p:sp>
      <p:sp>
        <p:nvSpPr>
          <p:cNvPr id="4" name="Shape 2"/>
          <p:cNvSpPr/>
          <p:nvPr/>
        </p:nvSpPr>
        <p:spPr>
          <a:xfrm>
            <a:off x="1669694" y="2851099"/>
            <a:ext cx="105133" cy="105133"/>
          </a:xfrm>
          <a:prstGeom prst="ellipse">
            <a:avLst/>
          </a:prstGeom>
          <a:solidFill>
            <a:srgbClr val="EECC16"/>
          </a:solidFill>
          <a:ln/>
        </p:spPr>
      </p:sp>
      <p:sp>
        <p:nvSpPr>
          <p:cNvPr id="5" name="Text 3"/>
          <p:cNvSpPr/>
          <p:nvPr/>
        </p:nvSpPr>
        <p:spPr>
          <a:xfrm>
            <a:off x="1434694" y="868680"/>
            <a:ext cx="3840480" cy="277063"/>
          </a:xfrm>
          <a:prstGeom prst="rect">
            <a:avLst/>
          </a:prstGeom>
          <a:noFill/>
          <a:ln/>
        </p:spPr>
        <p:txBody>
          <a:bodyPr wrap="square" rtlCol="0" anchor="t"/>
          <a:lstStyle/>
          <a:p>
            <a:pPr indent="0" marL="0">
              <a:buNone/>
            </a:pPr>
            <a:r>
              <a:rPr lang="en-US" sz="1100" spc="200" kern="0" dirty="0">
                <a:solidFill>
                  <a:srgbClr val="EECC16"/>
                </a:solidFill>
                <a:latin typeface="Poppins" pitchFamily="34" charset="0"/>
                <a:ea typeface="Poppins" pitchFamily="34" charset="-122"/>
                <a:cs typeface="Poppins" pitchFamily="34" charset="-120"/>
              </a:rPr>
              <a:t>Simple. Transparent. Affordable.</a:t>
            </a:r>
            <a:endParaRPr lang="en-US" sz="1100" dirty="0"/>
          </a:p>
        </p:txBody>
      </p:sp>
      <p:sp>
        <p:nvSpPr>
          <p:cNvPr id="6" name="Shape 4"/>
          <p:cNvSpPr/>
          <p:nvPr/>
        </p:nvSpPr>
        <p:spPr>
          <a:xfrm>
            <a:off x="5577840" y="987552"/>
            <a:ext cx="698602" cy="0"/>
          </a:xfrm>
          <a:prstGeom prst="line">
            <a:avLst/>
          </a:prstGeom>
          <a:noFill/>
          <a:ln w="6350">
            <a:solidFill>
              <a:srgbClr val="EECC16"/>
            </a:solidFill>
            <a:prstDash val="solid"/>
          </a:ln>
        </p:spPr>
      </p:sp>
      <p:sp>
        <p:nvSpPr>
          <p:cNvPr id="7" name="Text 5"/>
          <p:cNvSpPr/>
          <p:nvPr/>
        </p:nvSpPr>
        <p:spPr>
          <a:xfrm>
            <a:off x="1434694" y="1143000"/>
            <a:ext cx="5265115" cy="640080"/>
          </a:xfrm>
          <a:prstGeom prst="rect">
            <a:avLst/>
          </a:prstGeom>
          <a:noFill/>
          <a:ln/>
        </p:spPr>
        <p:txBody>
          <a:bodyPr wrap="square" rtlCol="0" anchor="t"/>
          <a:lstStyle/>
          <a:p>
            <a:pPr indent="0" marL="0">
              <a:buNone/>
            </a:pPr>
            <a:r>
              <a:rPr lang="en-US" sz="3200" b="1" dirty="0">
                <a:solidFill>
                  <a:srgbClr val="FFFFFF"/>
                </a:solidFill>
                <a:latin typeface="Poppins" pitchFamily="34" charset="0"/>
                <a:ea typeface="Poppins" pitchFamily="34" charset="-122"/>
                <a:cs typeface="Poppins" pitchFamily="34" charset="-120"/>
              </a:rPr>
              <a:t>OUR FEES</a:t>
            </a:r>
            <a:endParaRPr lang="en-US" sz="3200" dirty="0"/>
          </a:p>
        </p:txBody>
      </p:sp>
      <p:sp>
        <p:nvSpPr>
          <p:cNvPr id="8" name="Text 6"/>
          <p:cNvSpPr/>
          <p:nvPr/>
        </p:nvSpPr>
        <p:spPr>
          <a:xfrm>
            <a:off x="1434694" y="1828800"/>
            <a:ext cx="8229600" cy="457200"/>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We run a 4-term academic year, with fees charged per term to give families maximum financial flexibility.</a:t>
            </a:r>
            <a:endParaRPr lang="en-US" sz="1100" dirty="0"/>
          </a:p>
        </p:txBody>
      </p:sp>
      <p:sp>
        <p:nvSpPr>
          <p:cNvPr id="22" name="G4 Foot"/>
          <p:cNvSpPr/>
          <p:nvPr/>
        </p:nvSpPr>
        <p:spPr>
          <a:xfrm>
            <a:off x="1434693" y="5074920"/>
            <a:ext cx="10149840" cy="640080"/>
          </a:xfrm>
          <a:prstGeom prst="rect">
            <a:avLst/>
          </a:prstGeom>
          <a:noFill/>
          <a:ln/>
        </p:spPr>
        <p:txBody>
          <a:bodyPr wrap="square" rtlCol="0" anchor="t"/>
          <a:lstStyle/>
          <a:p>
            <a:pPr algn="l" indent="0" marL="0">
              <a:lnSpc>
                <a:spcPct val="150000"/>
              </a:lnSpc>
              <a:buNone/>
            </a:pPr>
            <a:r>
              <a:rPr lang="en-US" sz="1000" dirty="0" b="1">
                <a:solidFill>
                  <a:srgbClr val="F2F2F2"/>
                </a:solidFill>
                <a:latin typeface="Poppins" pitchFamily="34" charset="0"/>
                <a:ea typeface="Poppins" pitchFamily="34" charset="-122"/>
                <a:cs typeface="Poppins" pitchFamily="34" charset="-120"/>
              </a:rPr>
              <a:t>Fees as published on our website; please check with admissions for the latest.</a:t>
            </a:r>
            <a:endParaRPr lang="en-US" sz="1100" dirty="0"/>
          </a:p>
          <a:p>
            <a:pPr algn="l" indent="0" marL="0">
              <a:lnSpc>
                <a:spcPct val="150000"/>
              </a:lnSpc>
              <a:buNone/>
            </a:pPr>
            <a:r>
              <a:rPr lang="en-US" sz="1000" dirty="0">
                <a:solidFill>
                  <a:srgbClr val="F2F2F2"/>
                </a:solidFill>
                <a:latin typeface="Poppins" pitchFamily="34" charset="0"/>
                <a:ea typeface="Poppins" pitchFamily="34" charset="-122"/>
                <a:cs typeface="Poppins" pitchFamily="34" charset="-120"/>
              </a:rPr>
              <a:t>Fees do not include books, uniforms, transportation, food, co-curricular activities, educational visits, external examination fees or applicable government taxes.</a:t>
            </a:r>
            <a:endParaRPr lang="en-US" sz="1100" dirty="0"/>
          </a:p>
        </p:txBody>
      </p:sp>
      <p:sp>
        <p:nvSpPr>
          <p:cNvPr id="9" name="Text 7"/>
          <p:cNvSpPr/>
          <p:nvPr/>
        </p:nvSpPr>
        <p:spPr>
          <a:xfrm>
            <a:off x="2011680" y="2926080"/>
            <a:ext cx="2926080" cy="594360"/>
          </a:xfrm>
          <a:prstGeom prst="rect">
            <a:avLst/>
          </a:prstGeom>
          <a:noFill/>
          <a:ln/>
        </p:spPr>
        <p:txBody>
          <a:bodyPr wrap="square" lIns="0" tIns="0" rIns="0" bIns="0" rtlCol="0" anchor="t"/>
          <a:lstStyle/>
          <a:p>
            <a:pPr indent="0" marL="0">
              <a:buNone/>
            </a:pPr>
            <a:r>
              <a:rPr lang="en-US" sz="2800" dirty="0" b="1">
                <a:solidFill>
                  <a:srgbClr val="141414"/>
                </a:solidFill>
                <a:latin typeface="Poppins"/>
              </a:rPr>
              <a:t>RM 3,400</a:t>
            </a:r>
            <a:endParaRPr lang="en-US" sz="2800" dirty="0"/>
          </a:p>
        </p:txBody>
      </p:sp>
      <p:sp>
        <p:nvSpPr>
          <p:cNvPr id="10" name="Text 8"/>
          <p:cNvSpPr/>
          <p:nvPr/>
        </p:nvSpPr>
        <p:spPr>
          <a:xfrm>
            <a:off x="2011680" y="3611880"/>
            <a:ext cx="3017520" cy="384048"/>
          </a:xfrm>
          <a:prstGeom prst="rect">
            <a:avLst/>
          </a:prstGeom>
          <a:noFill/>
          <a:ln/>
        </p:spPr>
        <p:txBody>
          <a:bodyPr wrap="square" rtlCol="0" anchor="t" lIns="0" rIns="0"/>
          <a:lstStyle/>
          <a:p>
            <a:pPr algn="l" indent="0" marL="0">
              <a:lnSpc>
                <a:spcPct val="150000"/>
              </a:lnSpc>
              <a:buNone/>
            </a:pPr>
            <a:r>
              <a:rPr lang="en-US" sz="1400" b="1" dirty="0">
                <a:solidFill>
                  <a:srgbClr val="141414"/>
                </a:solidFill>
                <a:latin typeface="Poppins" pitchFamily="34" charset="0"/>
                <a:ea typeface="Poppins" pitchFamily="34" charset="-122"/>
                <a:cs typeface="Poppins" pitchFamily="34" charset="-120"/>
              </a:rPr>
              <a:t>Year 1 to Year 5</a:t>
            </a:r>
            <a:endParaRPr lang="en-US" sz="1400" dirty="0"/>
          </a:p>
        </p:txBody>
      </p:sp>
      <p:sp>
        <p:nvSpPr>
          <p:cNvPr id="11" name="Text 9"/>
          <p:cNvSpPr/>
          <p:nvPr/>
        </p:nvSpPr>
        <p:spPr>
          <a:xfrm>
            <a:off x="2011680" y="4023360"/>
            <a:ext cx="3017520" cy="731520"/>
          </a:xfrm>
          <a:prstGeom prst="rect">
            <a:avLst/>
          </a:prstGeom>
          <a:noFill/>
          <a:ln/>
        </p:spPr>
        <p:txBody>
          <a:bodyPr wrap="square" rtlCol="0" anchor="t" lIns="0" rIns="0"/>
          <a:lstStyle/>
          <a:p>
            <a:pPr algn="l" indent="0" marL="0">
              <a:lnSpc>
                <a:spcPct val="150000"/>
              </a:lnSpc>
              <a:buNone/>
            </a:pPr>
            <a:r>
              <a:rPr lang="en-US" sz="1100" dirty="0">
                <a:solidFill>
                  <a:srgbClr val="141414"/>
                </a:solidFill>
                <a:latin typeface="Poppins" pitchFamily="34" charset="0"/>
                <a:ea typeface="Poppins" pitchFamily="34" charset="-122"/>
                <a:cs typeface="Poppins" pitchFamily="34" charset="-120"/>
              </a:rPr>
              <a:t>Per term. RM 13,600 per year (4 terms).</a:t>
            </a:r>
            <a:endParaRPr lang="en-US" sz="1100" dirty="0"/>
          </a:p>
        </p:txBody>
      </p:sp>
      <p:sp>
        <p:nvSpPr>
          <p:cNvPr id="12" name="Text 10"/>
          <p:cNvSpPr/>
          <p:nvPr/>
        </p:nvSpPr>
        <p:spPr>
          <a:xfrm>
            <a:off x="5257800" y="2926080"/>
            <a:ext cx="2926080" cy="594360"/>
          </a:xfrm>
          <a:prstGeom prst="rect">
            <a:avLst/>
          </a:prstGeom>
          <a:noFill/>
          <a:ln/>
        </p:spPr>
        <p:txBody>
          <a:bodyPr wrap="square" lIns="0" tIns="0" rIns="0" bIns="0" rtlCol="0" anchor="t"/>
          <a:lstStyle/>
          <a:p>
            <a:pPr indent="0" marL="0">
              <a:buNone/>
            </a:pPr>
            <a:r>
              <a:rPr lang="en-US" sz="2800" dirty="0" b="1">
                <a:solidFill>
                  <a:srgbClr val="141414"/>
                </a:solidFill>
                <a:latin typeface="Poppins"/>
              </a:rPr>
              <a:t>RM 3,900</a:t>
            </a:r>
            <a:endParaRPr lang="en-US" sz="2800" dirty="0"/>
          </a:p>
        </p:txBody>
      </p:sp>
      <p:sp>
        <p:nvSpPr>
          <p:cNvPr id="19" name="G4 P3"/>
          <p:cNvSpPr/>
          <p:nvPr/>
        </p:nvSpPr>
        <p:spPr>
          <a:xfrm>
            <a:off x="8503920" y="2926080"/>
            <a:ext cx="2926080" cy="594360"/>
          </a:xfrm>
          <a:prstGeom prst="rect">
            <a:avLst/>
          </a:prstGeom>
          <a:noFill/>
          <a:ln/>
        </p:spPr>
        <p:txBody>
          <a:bodyPr wrap="square" lIns="0" tIns="0" rIns="0" bIns="0" rtlCol="0" anchor="t"/>
          <a:lstStyle/>
          <a:p>
            <a:pPr indent="0" marL="0">
              <a:buNone/>
            </a:pPr>
            <a:r>
              <a:rPr lang="en-US" sz="2800" dirty="0" b="1">
                <a:solidFill>
                  <a:srgbClr val="141414"/>
                </a:solidFill>
                <a:latin typeface="Poppins"/>
              </a:rPr>
              <a:t>RM 4,900</a:t>
            </a:r>
            <a:endParaRPr lang="en-US" sz="2800" dirty="0"/>
          </a:p>
        </p:txBody>
      </p:sp>
      <p:sp>
        <p:nvSpPr>
          <p:cNvPr id="13" name="Text 11"/>
          <p:cNvSpPr/>
          <p:nvPr/>
        </p:nvSpPr>
        <p:spPr>
          <a:xfrm>
            <a:off x="5257800" y="3611880"/>
            <a:ext cx="3017520" cy="384048"/>
          </a:xfrm>
          <a:prstGeom prst="rect">
            <a:avLst/>
          </a:prstGeom>
          <a:noFill/>
          <a:ln/>
        </p:spPr>
        <p:txBody>
          <a:bodyPr wrap="square" rtlCol="0" anchor="t" lIns="0" rIns="0"/>
          <a:lstStyle/>
          <a:p>
            <a:pPr algn="l" indent="0" marL="0">
              <a:lnSpc>
                <a:spcPct val="150000"/>
              </a:lnSpc>
              <a:buNone/>
            </a:pPr>
            <a:r>
              <a:rPr lang="en-US" sz="1400" b="1" dirty="0">
                <a:solidFill>
                  <a:srgbClr val="141414"/>
                </a:solidFill>
                <a:latin typeface="Poppins" pitchFamily="34" charset="0"/>
                <a:ea typeface="Poppins" pitchFamily="34" charset="-122"/>
                <a:cs typeface="Poppins" pitchFamily="34" charset="-120"/>
              </a:rPr>
              <a:t>Year 6 to Year 8</a:t>
            </a:r>
            <a:endParaRPr lang="en-US" sz="1400" dirty="0"/>
          </a:p>
        </p:txBody>
      </p:sp>
      <p:sp>
        <p:nvSpPr>
          <p:cNvPr id="20" name="G4 H3"/>
          <p:cNvSpPr/>
          <p:nvPr/>
        </p:nvSpPr>
        <p:spPr>
          <a:xfrm>
            <a:off x="8503920" y="3611880"/>
            <a:ext cx="3017520" cy="384048"/>
          </a:xfrm>
          <a:prstGeom prst="rect">
            <a:avLst/>
          </a:prstGeom>
          <a:noFill/>
          <a:ln/>
        </p:spPr>
        <p:txBody>
          <a:bodyPr wrap="square" rtlCol="0" anchor="t" lIns="0" rIns="0"/>
          <a:lstStyle/>
          <a:p>
            <a:pPr algn="l" indent="0" marL="0">
              <a:lnSpc>
                <a:spcPct val="150000"/>
              </a:lnSpc>
              <a:buNone/>
            </a:pPr>
            <a:r>
              <a:rPr lang="en-US" sz="1400" b="1" dirty="0">
                <a:solidFill>
                  <a:srgbClr val="141414"/>
                </a:solidFill>
                <a:latin typeface="Poppins" pitchFamily="34" charset="0"/>
                <a:ea typeface="Poppins" pitchFamily="34" charset="-122"/>
                <a:cs typeface="Poppins" pitchFamily="34" charset="-120"/>
              </a:rPr>
              <a:t>Year 9 to Year 11 · IGCSE</a:t>
            </a:r>
            <a:endParaRPr lang="en-US" sz="1400" dirty="0"/>
          </a:p>
        </p:txBody>
      </p:sp>
      <p:sp>
        <p:nvSpPr>
          <p:cNvPr id="14" name="Text 12"/>
          <p:cNvSpPr/>
          <p:nvPr/>
        </p:nvSpPr>
        <p:spPr>
          <a:xfrm>
            <a:off x="5257800" y="4023360"/>
            <a:ext cx="3017520" cy="731520"/>
          </a:xfrm>
          <a:prstGeom prst="rect">
            <a:avLst/>
          </a:prstGeom>
          <a:noFill/>
          <a:ln/>
        </p:spPr>
        <p:txBody>
          <a:bodyPr wrap="square" rtlCol="0" anchor="t" lIns="0" rIns="0"/>
          <a:lstStyle/>
          <a:p>
            <a:pPr algn="l" indent="0" marL="0">
              <a:lnSpc>
                <a:spcPct val="150000"/>
              </a:lnSpc>
              <a:buNone/>
            </a:pPr>
            <a:r>
              <a:rPr lang="en-US" sz="1100" dirty="0">
                <a:solidFill>
                  <a:srgbClr val="141414"/>
                </a:solidFill>
                <a:latin typeface="Poppins" pitchFamily="34" charset="0"/>
                <a:ea typeface="Poppins" pitchFamily="34" charset="-122"/>
                <a:cs typeface="Poppins" pitchFamily="34" charset="-120"/>
              </a:rPr>
              <a:t>Per term. RM 15,600 per year (4 terms).</a:t>
            </a:r>
            <a:endParaRPr lang="en-US" sz="1100" dirty="0"/>
          </a:p>
        </p:txBody>
      </p:sp>
      <p:sp>
        <p:nvSpPr>
          <p:cNvPr id="21" name="G4 D3"/>
          <p:cNvSpPr/>
          <p:nvPr/>
        </p:nvSpPr>
        <p:spPr>
          <a:xfrm>
            <a:off x="8503920" y="4023360"/>
            <a:ext cx="3017520" cy="731520"/>
          </a:xfrm>
          <a:prstGeom prst="rect">
            <a:avLst/>
          </a:prstGeom>
          <a:noFill/>
          <a:ln/>
        </p:spPr>
        <p:txBody>
          <a:bodyPr wrap="square" rtlCol="0" anchor="t" lIns="0" rIns="0"/>
          <a:lstStyle/>
          <a:p>
            <a:pPr algn="l" indent="0" marL="0">
              <a:lnSpc>
                <a:spcPct val="150000"/>
              </a:lnSpc>
              <a:buNone/>
            </a:pPr>
            <a:r>
              <a:rPr lang="en-US" sz="1100" dirty="0">
                <a:solidFill>
                  <a:srgbClr val="141414"/>
                </a:solidFill>
                <a:latin typeface="Poppins" pitchFamily="34" charset="0"/>
                <a:ea typeface="Poppins" pitchFamily="34" charset="-122"/>
                <a:cs typeface="Poppins" pitchFamily="34" charset="-120"/>
              </a:rPr>
              <a:t>Per term. RM 19,600 per year (4 terms).</a:t>
            </a:r>
            <a:endParaRPr lang="en-US" sz="1100" dirty="0"/>
          </a:p>
        </p:txBody>
      </p:sp>
      <p:sp>
        <p:nvSpPr>
          <p:cNvPr id="15" name="Shape 13"/>
          <p:cNvSpPr/>
          <p:nvPr/>
        </p:nvSpPr>
        <p:spPr>
          <a:xfrm>
            <a:off x="568757" y="384048"/>
            <a:ext cx="146304" cy="146304"/>
          </a:xfrm>
          <a:prstGeom prst="ellipse">
            <a:avLst/>
          </a:prstGeom>
          <a:solidFill>
            <a:srgbClr val="FFF200"/>
          </a:solidFill>
          <a:ln/>
        </p:spPr>
      </p:sp>
      <p:sp>
        <p:nvSpPr>
          <p:cNvPr id="16" name="Shape 14"/>
          <p:cNvSpPr/>
          <p:nvPr/>
        </p:nvSpPr>
        <p:spPr>
          <a:xfrm>
            <a:off x="642823" y="1127455"/>
            <a:ext cx="0" cy="3014777"/>
          </a:xfrm>
          <a:prstGeom prst="line">
            <a:avLst/>
          </a:prstGeom>
          <a:noFill/>
          <a:ln w="9525">
            <a:solidFill>
              <a:srgbClr val="F2F2F2"/>
            </a:solidFill>
            <a:prstDash val="solid"/>
          </a:ln>
        </p:spPr>
      </p:sp>
      <p:sp>
        <p:nvSpPr>
          <p:cNvPr id="17" name="Shape 15"/>
          <p:cNvSpPr/>
          <p:nvPr/>
        </p:nvSpPr>
        <p:spPr>
          <a:xfrm>
            <a:off x="619049" y="2199132"/>
            <a:ext cx="45720" cy="1303020"/>
          </a:xfrm>
          <a:prstGeom prst="rect">
            <a:avLst/>
          </a:prstGeom>
          <a:solidFill>
            <a:srgbClr val="EECC16"/>
          </a:solidFill>
          <a:ln/>
        </p:spPr>
      </p:sp>
      <p:sp>
        <p:nvSpPr>
          <p:cNvPr id="18" name="Text 16"/>
          <p:cNvSpPr/>
          <p:nvPr/>
        </p:nvSpPr>
        <p:spPr>
          <a:xfrm rot="16200000">
            <a:off x="-532181"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8943746" y="3043123"/>
            <a:ext cx="2384755" cy="2400300"/>
          </a:xfrm>
          <a:prstGeom prst="rect">
            <a:avLst/>
          </a:prstGeom>
          <a:solidFill>
            <a:srgbClr val="141414"/>
          </a:solidFill>
          <a:ln/>
          <a:effectLst>
            <a:outerShdw sx="100000" sy="100000" kx="0" ky="0" algn="bl" rotWithShape="0" blurRad="317500" dist="50800" dir="16200000">
              <a:srgbClr val="000000">
                <a:alpha val="25000"/>
              </a:srgbClr>
            </a:outerShdw>
          </a:effectLst>
        </p:spPr>
      </p:sp>
      <p:sp>
        <p:nvSpPr>
          <p:cNvPr id="3" name="Shape 1"/>
          <p:cNvSpPr/>
          <p:nvPr/>
        </p:nvSpPr>
        <p:spPr>
          <a:xfrm>
            <a:off x="6312103" y="2355494"/>
            <a:ext cx="2384755" cy="2398471"/>
          </a:xfrm>
          <a:prstGeom prst="rect">
            <a:avLst/>
          </a:prstGeom>
          <a:solidFill>
            <a:srgbClr val="EECC16"/>
          </a:solidFill>
          <a:ln/>
          <a:effectLst>
            <a:outerShdw sx="100000" sy="100000" kx="0" ky="0" algn="bl" rotWithShape="0" blurRad="317500" dist="50800" dir="16200000">
              <a:srgbClr val="000000">
                <a:alpha val="10000"/>
              </a:srgbClr>
            </a:outerShdw>
          </a:effectLst>
        </p:spPr>
      </p:sp>
      <p:sp>
        <p:nvSpPr>
          <p:cNvPr id="4" name="Text 2"/>
          <p:cNvSpPr/>
          <p:nvPr/>
        </p:nvSpPr>
        <p:spPr>
          <a:xfrm>
            <a:off x="1368857" y="1544422"/>
            <a:ext cx="3840480" cy="277063"/>
          </a:xfrm>
          <a:prstGeom prst="rect">
            <a:avLst/>
          </a:prstGeom>
          <a:noFill/>
          <a:ln/>
        </p:spPr>
        <p:txBody>
          <a:bodyPr wrap="square" rtlCol="0" anchor="t"/>
          <a:lstStyle/>
          <a:p>
            <a:pPr indent="0" marL="0">
              <a:buNone/>
            </a:pPr>
            <a:r>
              <a:rPr lang="en-US" sz="1100" spc="200" kern="0" dirty="0">
                <a:solidFill>
                  <a:srgbClr val="EECC16"/>
                </a:solidFill>
                <a:latin typeface="Poppins" pitchFamily="34" charset="0"/>
                <a:ea typeface="Poppins" pitchFamily="34" charset="-122"/>
                <a:cs typeface="Poppins" pitchFamily="34" charset="-120"/>
              </a:rPr>
              <a:t>Our students. Their achievements.</a:t>
            </a:r>
            <a:endParaRPr lang="en-US" sz="1100" dirty="0"/>
          </a:p>
        </p:txBody>
      </p:sp>
      <p:sp>
        <p:nvSpPr>
          <p:cNvPr id="5" name="Shape 3"/>
          <p:cNvSpPr/>
          <p:nvPr/>
        </p:nvSpPr>
        <p:spPr>
          <a:xfrm>
            <a:off x="4797857" y="1664208"/>
            <a:ext cx="698602" cy="0"/>
          </a:xfrm>
          <a:prstGeom prst="line">
            <a:avLst/>
          </a:prstGeom>
          <a:noFill/>
          <a:ln w="6350">
            <a:solidFill>
              <a:srgbClr val="EECC16"/>
            </a:solidFill>
            <a:prstDash val="solid"/>
          </a:ln>
        </p:spPr>
      </p:sp>
      <p:sp>
        <p:nvSpPr>
          <p:cNvPr id="6" name="Text 4"/>
          <p:cNvSpPr/>
          <p:nvPr/>
        </p:nvSpPr>
        <p:spPr>
          <a:xfrm>
            <a:off x="1368857" y="1804111"/>
            <a:ext cx="5265115" cy="1077163"/>
          </a:xfrm>
          <a:prstGeom prst="rect">
            <a:avLst/>
          </a:prstGeom>
          <a:noFill/>
          <a:ln/>
        </p:spPr>
        <p:txBody>
          <a:bodyPr wrap="square" rtlCol="0" anchor="t"/>
          <a:lstStyle/>
          <a:p>
            <a:pPr indent="0" marL="0">
              <a:buNone/>
            </a:pPr>
            <a:r>
              <a:rPr lang="en-US" sz="3200" b="1" dirty="0">
                <a:solidFill>
                  <a:srgbClr val="FFFFFF"/>
                </a:solidFill>
                <a:latin typeface="Poppins" pitchFamily="34" charset="0"/>
                <a:ea typeface="Poppins" pitchFamily="34" charset="-122"/>
                <a:cs typeface="Poppins" pitchFamily="34" charset="-120"/>
              </a:rPr>
              <a:t>HALL OF</a:t>
            </a:r>
            <a:endParaRPr lang="en-US" sz="3200" dirty="0"/>
          </a:p>
          <a:p>
            <a:pPr indent="0" marL="0">
              <a:buNone/>
            </a:pPr>
            <a:r>
              <a:rPr lang="en-US" sz="3200" b="1" dirty="0">
                <a:solidFill>
                  <a:srgbClr val="FFFFFF"/>
                </a:solidFill>
                <a:latin typeface="Poppins" pitchFamily="34" charset="0"/>
                <a:ea typeface="Poppins" pitchFamily="34" charset="-122"/>
                <a:cs typeface="Poppins" pitchFamily="34" charset="-120"/>
              </a:rPr>
              <a:t>EXCELLENCE</a:t>
            </a:r>
            <a:endParaRPr lang="en-US" sz="3200" dirty="0"/>
          </a:p>
        </p:txBody>
      </p:sp>
      <p:sp>
        <p:nvSpPr>
          <p:cNvPr id="7" name="Text 5"/>
          <p:cNvSpPr/>
          <p:nvPr/>
        </p:nvSpPr>
        <p:spPr>
          <a:xfrm>
            <a:off x="1397203" y="3017520"/>
            <a:ext cx="4480560" cy="2103120"/>
          </a:xfrm>
          <a:prstGeom prst="rect">
            <a:avLst/>
          </a:prstGeom>
          <a:noFill/>
          <a:ln/>
        </p:spPr>
        <p:txBody>
          <a:bodyPr wrap="square" rtlCol="0" anchor="t"/>
          <a:lstStyle/>
          <a:p>
            <a:pPr algn="l" indent="0" marL="0">
              <a:lnSpc>
                <a:spcPct val="150000"/>
              </a:lnSpc>
              <a:buNone/>
            </a:pPr>
            <a:r>
              <a:rPr lang="en-US" sz="1400" dirty="0" b="1">
                <a:solidFill>
                  <a:srgbClr val="F2F2F2"/>
                </a:solidFill>
                <a:latin typeface="Poppins" pitchFamily="34" charset="0"/>
                <a:ea typeface="Poppins" pitchFamily="34" charset="-122"/>
                <a:cs typeface="Poppins" pitchFamily="34" charset="-120"/>
              </a:rPr>
              <a:t>Chai Jia Wern</a:t>
            </a:r>
            <a:endParaRPr lang="en-US" sz="1400" dirty="0"/>
          </a:p>
          <a:p>
            <a:pPr algn="l" indent="0" marL="0">
              <a:lnSpc>
                <a:spcPct val="150000"/>
              </a:lnSpc>
              <a:buNone/>
            </a:pPr>
            <a:r>
              <a:rPr lang="en-US" sz="1400" dirty="0">
                <a:solidFill>
                  <a:srgbClr val="F2F2F2"/>
                </a:solidFill>
                <a:latin typeface="Poppins" pitchFamily="34" charset="0"/>
                <a:ea typeface="Poppins" pitchFamily="34" charset="-122"/>
                <a:cs typeface="Poppins" pitchFamily="34" charset="-120"/>
              </a:rPr>
              <a:t>Grade 9 in IGCSE Mandarin and Grade 8 in IGCSE Malay.</a:t>
            </a:r>
            <a:endParaRPr lang="en-US" sz="1400" dirty="0"/>
          </a:p>
          <a:p>
            <a:pPr algn="l" indent="0" marL="0">
              <a:lnSpc>
                <a:spcPct val="150000"/>
              </a:lnSpc>
              <a:spcBef>
                <a:spcPts val="1000"/>
              </a:spcBef>
              <a:buNone/>
            </a:pPr>
            <a:r>
              <a:rPr lang="en-US" sz="1400" dirty="0" b="1">
                <a:solidFill>
                  <a:srgbClr val="F2F2F2"/>
                </a:solidFill>
                <a:latin typeface="Poppins" pitchFamily="34" charset="0"/>
                <a:ea typeface="Poppins" pitchFamily="34" charset="-122"/>
                <a:cs typeface="Poppins" pitchFamily="34" charset="-120"/>
              </a:rPr>
              <a:t>Gyanveer Singh Auluck</a:t>
            </a:r>
            <a:endParaRPr lang="en-US" sz="1400" dirty="0"/>
          </a:p>
          <a:p>
            <a:pPr algn="l" indent="0" marL="0">
              <a:lnSpc>
                <a:spcPct val="150000"/>
              </a:lnSpc>
              <a:buNone/>
            </a:pPr>
            <a:r>
              <a:rPr lang="en-US" sz="1400" dirty="0">
                <a:solidFill>
                  <a:srgbClr val="F2F2F2"/>
                </a:solidFill>
                <a:latin typeface="Poppins" pitchFamily="34" charset="0"/>
                <a:ea typeface="Poppins" pitchFamily="34" charset="-122"/>
                <a:cs typeface="Poppins" pitchFamily="34" charset="-120"/>
              </a:rPr>
              <a:t>National Champion, Men’s Raw Junior 93 kg, National Powerlifting Championships 2024.</a:t>
            </a:r>
            <a:endParaRPr lang="en-US" sz="1400" dirty="0"/>
          </a:p>
        </p:txBody>
      </p:sp>
      <p:sp>
        <p:nvSpPr>
          <p:cNvPr id="8" name="Text 6"/>
          <p:cNvSpPr/>
          <p:nvPr/>
        </p:nvSpPr>
        <p:spPr>
          <a:xfrm>
            <a:off x="6741871" y="2801722"/>
            <a:ext cx="1576426" cy="431597"/>
          </a:xfrm>
          <a:prstGeom prst="rect">
            <a:avLst/>
          </a:prstGeom>
          <a:noFill/>
          <a:ln/>
        </p:spPr>
        <p:txBody>
          <a:bodyPr wrap="square" lIns="0" tIns="0" rIns="0" bIns="0" rtlCol="0" anchor="t"/>
          <a:lstStyle/>
          <a:p>
            <a:pPr algn="ctr" indent="0" marL="0">
              <a:buNone/>
            </a:pPr>
            <a:r>
              <a:rPr lang="en-US" sz="2800" b="1" dirty="0">
                <a:solidFill>
                  <a:srgbClr val="141414"/>
                </a:solidFill>
                <a:latin typeface="Poppins"/>
              </a:rPr>
              <a:t>Grade 9</a:t>
            </a:r>
            <a:endParaRPr lang="en-US" sz="2800" dirty="0"/>
          </a:p>
        </p:txBody>
      </p:sp>
      <p:sp>
        <p:nvSpPr>
          <p:cNvPr id="9" name="Text 7"/>
          <p:cNvSpPr/>
          <p:nvPr/>
        </p:nvSpPr>
        <p:spPr>
          <a:xfrm>
            <a:off x="6678778" y="3138221"/>
            <a:ext cx="1703527" cy="340157"/>
          </a:xfrm>
          <a:prstGeom prst="rect">
            <a:avLst/>
          </a:prstGeom>
          <a:noFill/>
          <a:ln/>
        </p:spPr>
        <p:txBody>
          <a:bodyPr wrap="square" rtlCol="0" anchor="t"/>
          <a:lstStyle/>
          <a:p>
            <a:pPr algn="ctr" indent="0" marL="0">
              <a:lnSpc>
                <a:spcPct val="150000"/>
              </a:lnSpc>
              <a:buNone/>
            </a:pPr>
            <a:r>
              <a:rPr lang="en-US" sz="1200" i="1" dirty="0">
                <a:solidFill>
                  <a:srgbClr val="141414"/>
                </a:solidFill>
                <a:latin typeface="Poppins" pitchFamily="34" charset="0"/>
                <a:ea typeface="Poppins" pitchFamily="34" charset="-122"/>
                <a:cs typeface="Poppins" pitchFamily="34" charset="-120"/>
              </a:rPr>
              <a:t>Lee De Xuan</a:t>
            </a:r>
            <a:endParaRPr lang="en-US" sz="1200" dirty="0"/>
          </a:p>
        </p:txBody>
      </p:sp>
      <p:sp>
        <p:nvSpPr>
          <p:cNvPr id="10" name="Text 8"/>
          <p:cNvSpPr/>
          <p:nvPr/>
        </p:nvSpPr>
        <p:spPr>
          <a:xfrm>
            <a:off x="6494983" y="3461918"/>
            <a:ext cx="2011680" cy="914400"/>
          </a:xfrm>
          <a:prstGeom prst="rect">
            <a:avLst/>
          </a:prstGeom>
          <a:noFill/>
          <a:ln/>
        </p:spPr>
        <p:txBody>
          <a:bodyPr wrap="square" rtlCol="0" anchor="t"/>
          <a:lstStyle/>
          <a:p>
            <a:pPr algn="ctr" indent="0" marL="0">
              <a:lnSpc>
                <a:spcPct val="150000"/>
              </a:lnSpc>
              <a:buNone/>
            </a:pPr>
            <a:r>
              <a:rPr lang="en-US" sz="1200" dirty="0">
                <a:solidFill>
                  <a:srgbClr val="141414"/>
                </a:solidFill>
                <a:latin typeface="Poppins" pitchFamily="34" charset="0"/>
                <a:ea typeface="Poppins" pitchFamily="34" charset="-122"/>
                <a:cs typeface="Poppins" pitchFamily="34" charset="-120"/>
              </a:rPr>
              <a:t>IGCSE Malay and Mandarin, after sitting his IGCSEs at 13.</a:t>
            </a:r>
            <a:endParaRPr lang="en-US" sz="1200" dirty="0"/>
          </a:p>
        </p:txBody>
      </p:sp>
      <p:sp>
        <p:nvSpPr>
          <p:cNvPr id="11" name="Text 9"/>
          <p:cNvSpPr/>
          <p:nvPr/>
        </p:nvSpPr>
        <p:spPr>
          <a:xfrm>
            <a:off x="9344254" y="3261665"/>
            <a:ext cx="1628546" cy="670255"/>
          </a:xfrm>
          <a:prstGeom prst="rect">
            <a:avLst/>
          </a:prstGeom>
          <a:noFill/>
          <a:ln/>
        </p:spPr>
        <p:txBody>
          <a:bodyPr wrap="square" lIns="0" tIns="0" rIns="0" bIns="0" rtlCol="0" anchor="t"/>
          <a:lstStyle/>
          <a:p>
            <a:pPr algn="ctr" indent="0" marL="0">
              <a:lnSpc>
                <a:spcPct val="150000"/>
              </a:lnSpc>
              <a:buNone/>
            </a:pPr>
            <a:r>
              <a:rPr lang="en-US" sz="2800" b="1" dirty="0">
                <a:solidFill>
                  <a:srgbClr val="EECC16"/>
                </a:solidFill>
                <a:latin typeface="Poppins"/>
              </a:rPr>
              <a:t>Grade 8</a:t>
            </a:r>
            <a:endParaRPr lang="en-US" sz="2800" dirty="0"/>
          </a:p>
        </p:txBody>
      </p:sp>
      <p:sp>
        <p:nvSpPr>
          <p:cNvPr id="12" name="Text 10"/>
          <p:cNvSpPr/>
          <p:nvPr/>
        </p:nvSpPr>
        <p:spPr>
          <a:xfrm>
            <a:off x="9307678" y="3825850"/>
            <a:ext cx="1701698" cy="341071"/>
          </a:xfrm>
          <a:prstGeom prst="rect">
            <a:avLst/>
          </a:prstGeom>
          <a:noFill/>
          <a:ln/>
        </p:spPr>
        <p:txBody>
          <a:bodyPr wrap="square" rtlCol="0" anchor="t"/>
          <a:lstStyle/>
          <a:p>
            <a:pPr algn="ctr" indent="0" marL="0">
              <a:lnSpc>
                <a:spcPct val="150000"/>
              </a:lnSpc>
              <a:buNone/>
            </a:pPr>
            <a:r>
              <a:rPr lang="en-US" sz="1200" i="1" dirty="0">
                <a:solidFill>
                  <a:srgbClr val="F2F2F2"/>
                </a:solidFill>
                <a:latin typeface="Poppins" pitchFamily="34" charset="0"/>
                <a:ea typeface="Poppins" pitchFamily="34" charset="-122"/>
                <a:cs typeface="Poppins" pitchFamily="34" charset="-120"/>
              </a:rPr>
              <a:t>Chuah Yu Xiang</a:t>
            </a:r>
            <a:endParaRPr lang="en-US" sz="1200" dirty="0"/>
          </a:p>
        </p:txBody>
      </p:sp>
      <p:sp>
        <p:nvSpPr>
          <p:cNvPr id="13" name="Text 11"/>
          <p:cNvSpPr/>
          <p:nvPr/>
        </p:nvSpPr>
        <p:spPr>
          <a:xfrm>
            <a:off x="9126626" y="4151376"/>
            <a:ext cx="2011680" cy="914400"/>
          </a:xfrm>
          <a:prstGeom prst="rect">
            <a:avLst/>
          </a:prstGeom>
          <a:noFill/>
          <a:ln/>
        </p:spPr>
        <p:txBody>
          <a:bodyPr wrap="square" rtlCol="0" anchor="t"/>
          <a:lstStyle/>
          <a:p>
            <a:pPr algn="ctr" indent="0" marL="0">
              <a:lnSpc>
                <a:spcPct val="150000"/>
              </a:lnSpc>
              <a:buNone/>
            </a:pPr>
            <a:r>
              <a:rPr lang="en-US" sz="1200" dirty="0">
                <a:solidFill>
                  <a:srgbClr val="F2F2F2"/>
                </a:solidFill>
                <a:latin typeface="Poppins" pitchFamily="34" charset="0"/>
                <a:ea typeface="Poppins" pitchFamily="34" charset="-122"/>
                <a:cs typeface="Poppins" pitchFamily="34" charset="-120"/>
              </a:rPr>
              <a:t>IGCSE Mandarin, at just 14 years old.</a:t>
            </a:r>
            <a:endParaRPr lang="en-US" sz="1200" dirty="0"/>
          </a:p>
        </p:txBody>
      </p:sp>
      <p:sp>
        <p:nvSpPr>
          <p:cNvPr id="14" name="Shape 12"/>
          <p:cNvSpPr/>
          <p:nvPr/>
        </p:nvSpPr>
        <p:spPr>
          <a:xfrm>
            <a:off x="0" y="3739896"/>
            <a:ext cx="12191695" cy="3118104"/>
          </a:xfrm>
          <a:prstGeom prst="rect">
            <a:avLst/>
          </a:prstGeom>
          <a:ln/>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1882749" y="2395728"/>
            <a:ext cx="3931920" cy="2211704"/>
          </a:xfrm>
          <a:prstGeom prst="rect">
            <a:avLst/>
          </a:prstGeom>
          <a:solidFill>
            <a:srgbClr val="EECC16"/>
          </a:solidFill>
          <a:ln/>
        </p:spPr>
      </p:sp>
      <p:sp>
        <p:nvSpPr>
          <p:cNvPr id="3" name="Shape 1"/>
          <p:cNvSpPr/>
          <p:nvPr/>
        </p:nvSpPr>
        <p:spPr>
          <a:xfrm>
            <a:off x="1177747" y="1828800"/>
            <a:ext cx="3931920" cy="2211704"/>
          </a:xfrm>
          <a:prstGeom prst="rect">
            <a:avLst/>
          </a:prstGeom>
          <a:solidFill>
            <a:srgbClr val="141414"/>
          </a:solidFill>
          <a:ln/>
          <a:effectLst>
            <a:outerShdw sx="100000" sy="100000" kx="0" ky="0" algn="bl" rotWithShape="0" blurRad="317500" dist="50800" dir="16200000">
              <a:srgbClr val="000000">
                <a:alpha val="50000"/>
              </a:srgbClr>
            </a:outerShdw>
          </a:effectLst>
        </p:spPr>
      </p:sp>
      <p:sp>
        <p:nvSpPr>
          <p:cNvPr id="4" name="Text 2"/>
          <p:cNvSpPr/>
          <p:nvPr/>
        </p:nvSpPr>
        <p:spPr>
          <a:xfrm>
            <a:off x="6379769" y="1399946"/>
            <a:ext cx="3840480" cy="277063"/>
          </a:xfrm>
          <a:prstGeom prst="rect">
            <a:avLst/>
          </a:prstGeom>
          <a:noFill/>
          <a:ln/>
        </p:spPr>
        <p:txBody>
          <a:bodyPr wrap="square" rtlCol="0" anchor="t"/>
          <a:lstStyle/>
          <a:p>
            <a:pPr indent="0" marL="0">
              <a:buNone/>
            </a:pPr>
            <a:r>
              <a:rPr lang="en-US" sz="1100" spc="200" kern="0" dirty="0">
                <a:solidFill>
                  <a:srgbClr val="EECC16"/>
                </a:solidFill>
                <a:latin typeface="Poppins" pitchFamily="34" charset="0"/>
                <a:ea typeface="Poppins" pitchFamily="34" charset="-122"/>
                <a:cs typeface="Poppins" pitchFamily="34" charset="-120"/>
              </a:rPr>
              <a:t>Rochford’s International School</a:t>
            </a:r>
            <a:endParaRPr lang="en-US" sz="1100" dirty="0"/>
          </a:p>
        </p:txBody>
      </p:sp>
      <p:sp>
        <p:nvSpPr>
          <p:cNvPr id="5" name="Shape 3"/>
          <p:cNvSpPr/>
          <p:nvPr/>
        </p:nvSpPr>
        <p:spPr>
          <a:xfrm>
            <a:off x="9808769" y="1519733"/>
            <a:ext cx="698602" cy="0"/>
          </a:xfrm>
          <a:prstGeom prst="line">
            <a:avLst/>
          </a:prstGeom>
          <a:noFill/>
          <a:ln w="6350">
            <a:solidFill>
              <a:srgbClr val="EECC16"/>
            </a:solidFill>
            <a:prstDash val="solid"/>
          </a:ln>
        </p:spPr>
      </p:sp>
      <p:sp>
        <p:nvSpPr>
          <p:cNvPr id="6" name="Text 4"/>
          <p:cNvSpPr/>
          <p:nvPr/>
        </p:nvSpPr>
        <p:spPr>
          <a:xfrm>
            <a:off x="6379769" y="1659636"/>
            <a:ext cx="5265115" cy="1077163"/>
          </a:xfrm>
          <a:prstGeom prst="rect">
            <a:avLst/>
          </a:prstGeom>
          <a:noFill/>
          <a:ln/>
        </p:spPr>
        <p:txBody>
          <a:bodyPr wrap="square" rtlCol="0" anchor="t"/>
          <a:lstStyle/>
          <a:p>
            <a:pPr indent="0" marL="0">
              <a:buNone/>
            </a:pPr>
            <a:r>
              <a:rPr lang="en-US" sz="3200" b="1" dirty="0">
                <a:solidFill>
                  <a:srgbClr val="FFFFFF"/>
                </a:solidFill>
                <a:latin typeface="Poppins" pitchFamily="34" charset="0"/>
                <a:ea typeface="Poppins" pitchFamily="34" charset="-122"/>
                <a:cs typeface="Poppins" pitchFamily="34" charset="-120"/>
              </a:rPr>
              <a:t>LOWER</a:t>
            </a:r>
            <a:endParaRPr lang="en-US" sz="3200" dirty="0"/>
          </a:p>
          <a:p>
            <a:pPr indent="0" marL="0">
              <a:buNone/>
            </a:pPr>
            <a:r>
              <a:rPr lang="en-US" sz="3200" b="1" dirty="0">
                <a:solidFill>
                  <a:srgbClr val="FFFFFF"/>
                </a:solidFill>
                <a:latin typeface="Poppins" pitchFamily="34" charset="0"/>
                <a:ea typeface="Poppins" pitchFamily="34" charset="-122"/>
                <a:cs typeface="Poppins" pitchFamily="34" charset="-120"/>
              </a:rPr>
              <a:t>SECONDARY</a:t>
            </a:r>
            <a:endParaRPr lang="en-US" sz="3200" dirty="0"/>
          </a:p>
        </p:txBody>
      </p:sp>
      <p:sp>
        <p:nvSpPr>
          <p:cNvPr id="7" name="Text 5"/>
          <p:cNvSpPr/>
          <p:nvPr/>
        </p:nvSpPr>
        <p:spPr>
          <a:xfrm>
            <a:off x="6379769" y="2895905"/>
            <a:ext cx="4584802" cy="1080821"/>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Year 6 to Year 8. Students keep building module by module, placed by readiness rather than age, as they move towards IGCSE examinations at Year 9 to 11.</a:t>
            </a:r>
            <a:endParaRPr lang="en-US" sz="1100" dirty="0"/>
          </a:p>
        </p:txBody>
      </p:sp>
      <p:sp>
        <p:nvSpPr>
          <p:cNvPr id="8" name="Text 6"/>
          <p:cNvSpPr/>
          <p:nvPr/>
        </p:nvSpPr>
        <p:spPr>
          <a:xfrm>
            <a:off x="6379769" y="4310482"/>
            <a:ext cx="2144268" cy="381305"/>
          </a:xfrm>
          <a:prstGeom prst="rect">
            <a:avLst/>
          </a:prstGeom>
          <a:noFill/>
          <a:ln/>
        </p:spPr>
        <p:txBody>
          <a:bodyPr wrap="square" rtlCol="0" anchor="t"/>
          <a:lstStyle/>
          <a:p>
            <a:pPr algn="l" indent="0" marL="0">
              <a:lnSpc>
                <a:spcPct val="150000"/>
              </a:lnSpc>
              <a:buNone/>
            </a:pPr>
            <a:r>
              <a:rPr lang="en-US" sz="1400" b="1" dirty="0">
                <a:solidFill>
                  <a:srgbClr val="F2F2F2"/>
                </a:solidFill>
                <a:latin typeface="Poppins" pitchFamily="34" charset="0"/>
                <a:ea typeface="Poppins" pitchFamily="34" charset="-122"/>
                <a:cs typeface="Poppins" pitchFamily="34" charset="-120"/>
              </a:rPr>
              <a:t>Ready early?</a:t>
            </a:r>
            <a:endParaRPr lang="en-US" sz="1400" dirty="0"/>
          </a:p>
        </p:txBody>
      </p:sp>
      <p:sp>
        <p:nvSpPr>
          <p:cNvPr id="9" name="Text 7"/>
          <p:cNvSpPr/>
          <p:nvPr/>
        </p:nvSpPr>
        <p:spPr>
          <a:xfrm>
            <a:off x="6379769" y="4690872"/>
            <a:ext cx="2286000" cy="777240"/>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Our youngest IGCSE candidates have sat exams at just 13.</a:t>
            </a:r>
            <a:endParaRPr lang="en-US" sz="1100" dirty="0"/>
          </a:p>
        </p:txBody>
      </p:sp>
      <p:sp>
        <p:nvSpPr>
          <p:cNvPr id="10" name="Text 8"/>
          <p:cNvSpPr/>
          <p:nvPr/>
        </p:nvSpPr>
        <p:spPr>
          <a:xfrm>
            <a:off x="8820302" y="4315054"/>
            <a:ext cx="2144268" cy="381305"/>
          </a:xfrm>
          <a:prstGeom prst="rect">
            <a:avLst/>
          </a:prstGeom>
          <a:noFill/>
          <a:ln/>
        </p:spPr>
        <p:txBody>
          <a:bodyPr wrap="square" rtlCol="0" anchor="t"/>
          <a:lstStyle/>
          <a:p>
            <a:pPr algn="l" indent="0" marL="0">
              <a:lnSpc>
                <a:spcPct val="150000"/>
              </a:lnSpc>
              <a:buNone/>
            </a:pPr>
            <a:r>
              <a:rPr lang="en-US" sz="1400" b="1" dirty="0">
                <a:solidFill>
                  <a:srgbClr val="EECC16"/>
                </a:solidFill>
                <a:latin typeface="Poppins" pitchFamily="34" charset="0"/>
                <a:ea typeface="Poppins" pitchFamily="34" charset="-122"/>
                <a:cs typeface="Poppins" pitchFamily="34" charset="-120"/>
              </a:rPr>
              <a:t>Start any time</a:t>
            </a:r>
            <a:endParaRPr lang="en-US" sz="1400" dirty="0"/>
          </a:p>
        </p:txBody>
      </p:sp>
      <p:sp>
        <p:nvSpPr>
          <p:cNvPr id="11" name="Text 9"/>
          <p:cNvSpPr/>
          <p:nvPr/>
        </p:nvSpPr>
        <p:spPr>
          <a:xfrm>
            <a:off x="8826703" y="4686300"/>
            <a:ext cx="2286000" cy="777240"/>
          </a:xfrm>
          <a:prstGeom prst="rect">
            <a:avLst/>
          </a:prstGeom>
          <a:noFill/>
          <a:ln/>
        </p:spPr>
        <p:txBody>
          <a:bodyPr wrap="square" rtlCol="0" anchor="t"/>
          <a:lstStyle/>
          <a:p>
            <a:pPr algn="l" indent="0" marL="0">
              <a:lnSpc>
                <a:spcPct val="150000"/>
              </a:lnSpc>
              <a:buNone/>
            </a:pPr>
            <a:r>
              <a:rPr lang="en-US" sz="1100" dirty="0">
                <a:solidFill>
                  <a:srgbClr val="F2F2F2"/>
                </a:solidFill>
                <a:latin typeface="Poppins" pitchFamily="34" charset="0"/>
                <a:ea typeface="Poppins" pitchFamily="34" charset="-122"/>
                <a:cs typeface="Poppins" pitchFamily="34" charset="-120"/>
              </a:rPr>
              <a:t>Enrolment is ongoing, so a child can start a new module at any time.</a:t>
            </a:r>
            <a:endParaRPr lang="en-US" sz="1100" dirty="0"/>
          </a:p>
        </p:txBody>
      </p:sp>
      <p:sp>
        <p:nvSpPr>
          <p:cNvPr id="12" name="Shape 10"/>
          <p:cNvSpPr/>
          <p:nvPr/>
        </p:nvSpPr>
        <p:spPr>
          <a:xfrm>
            <a:off x="568757" y="384048"/>
            <a:ext cx="146304" cy="146304"/>
          </a:xfrm>
          <a:prstGeom prst="ellipse">
            <a:avLst/>
          </a:prstGeom>
          <a:solidFill>
            <a:srgbClr val="FFF200"/>
          </a:solidFill>
          <a:ln/>
        </p:spPr>
      </p:sp>
      <p:sp>
        <p:nvSpPr>
          <p:cNvPr id="13" name="Shape 11"/>
          <p:cNvSpPr/>
          <p:nvPr/>
        </p:nvSpPr>
        <p:spPr>
          <a:xfrm>
            <a:off x="642823" y="1127455"/>
            <a:ext cx="0" cy="3014777"/>
          </a:xfrm>
          <a:prstGeom prst="line">
            <a:avLst/>
          </a:prstGeom>
          <a:noFill/>
          <a:ln w="9525">
            <a:solidFill>
              <a:srgbClr val="F2F2F2"/>
            </a:solidFill>
            <a:prstDash val="solid"/>
          </a:ln>
        </p:spPr>
      </p:sp>
      <p:sp>
        <p:nvSpPr>
          <p:cNvPr id="14" name="Shape 12"/>
          <p:cNvSpPr/>
          <p:nvPr/>
        </p:nvSpPr>
        <p:spPr>
          <a:xfrm>
            <a:off x="619049" y="2199132"/>
            <a:ext cx="45720" cy="1303020"/>
          </a:xfrm>
          <a:prstGeom prst="rect">
            <a:avLst/>
          </a:prstGeom>
          <a:solidFill>
            <a:srgbClr val="EECC16"/>
          </a:solidFill>
          <a:ln/>
        </p:spPr>
      </p:sp>
      <p:sp>
        <p:nvSpPr>
          <p:cNvPr id="15" name="Text 13"/>
          <p:cNvSpPr/>
          <p:nvPr/>
        </p:nvSpPr>
        <p:spPr>
          <a:xfrm rot="16200000">
            <a:off x="-532181"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
        <p:nvSpPr>
          <p:cNvPr id="16" name="Shape 14"/>
          <p:cNvSpPr/>
          <p:nvPr/>
        </p:nvSpPr>
        <p:spPr>
          <a:xfrm>
            <a:off x="1177747" y="1828800"/>
            <a:ext cx="3931920" cy="2211704"/>
          </a:xfrm>
          <a:prstGeom prst="rect">
            <a:avLst/>
          </a:prstGeom>
          <a:ln/>
        </p:spPr>
      </p:sp>
      <p:pic>
        <p:nvPicPr>
          <p:cNvPr id="17" name="Secondary students presenting on a school visit" descr="Secondary students presenting on a school visit"/>
          <p:cNvPicPr>
            <a:picLocks noChangeAspect="1"/>
          </p:cNvPicPr>
          <p:nvPr/>
        </p:nvPicPr>
        <p:blipFill>
          <a:blip r:embed="rIdG2Photo"/>
          <a:stretch>
            <a:fillRect/>
          </a:stretch>
        </p:blipFill>
        <p:spPr>
          <a:xfrm>
            <a:off x="1177747" y="1828800"/>
            <a:ext cx="3931920" cy="221170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4434840" y="1679753"/>
            <a:ext cx="3703320" cy="3498494"/>
          </a:xfrm>
          <a:prstGeom prst="rect">
            <a:avLst/>
          </a:prstGeom>
          <a:solidFill>
            <a:srgbClr val="EECC16"/>
          </a:solidFill>
          <a:ln/>
          <a:effectLst>
            <a:outerShdw sx="100000" sy="100000" kx="0" ky="0" algn="bl" rotWithShape="0" blurRad="317500" dist="50800" dir="16200000">
              <a:srgbClr val="000000">
                <a:alpha val="56000"/>
              </a:srgbClr>
            </a:outerShdw>
          </a:effectLst>
        </p:spPr>
      </p:sp>
      <p:sp>
        <p:nvSpPr>
          <p:cNvPr id="3" name="Text 1"/>
          <p:cNvSpPr/>
          <p:nvPr/>
        </p:nvSpPr>
        <p:spPr>
          <a:xfrm>
            <a:off x="4663440" y="2200046"/>
            <a:ext cx="3246120" cy="276149"/>
          </a:xfrm>
          <a:prstGeom prst="rect">
            <a:avLst/>
          </a:prstGeom>
          <a:noFill/>
          <a:ln/>
        </p:spPr>
        <p:txBody>
          <a:bodyPr wrap="square" rtlCol="0" anchor="t"/>
          <a:lstStyle/>
          <a:p>
            <a:pPr algn="ctr" indent="0" marL="0">
              <a:buNone/>
            </a:pPr>
            <a:r>
              <a:rPr lang="en-US" sz="1100" spc="300" kern="0" dirty="0">
                <a:solidFill>
                  <a:srgbClr val="141414"/>
                </a:solidFill>
                <a:latin typeface="Poppins" pitchFamily="34" charset="0"/>
                <a:ea typeface="Poppins" pitchFamily="34" charset="-122"/>
                <a:cs typeface="Poppins" pitchFamily="34" charset="-120"/>
              </a:rPr>
              <a:t>School life</a:t>
            </a:r>
            <a:endParaRPr lang="en-US" sz="1200" dirty="0"/>
          </a:p>
        </p:txBody>
      </p:sp>
      <p:sp>
        <p:nvSpPr>
          <p:cNvPr id="4" name="Text 2"/>
          <p:cNvSpPr/>
          <p:nvPr/>
        </p:nvSpPr>
        <p:spPr>
          <a:xfrm>
            <a:off x="4526279" y="2458822"/>
            <a:ext cx="3520439" cy="586130"/>
          </a:xfrm>
          <a:prstGeom prst="rect">
            <a:avLst/>
          </a:prstGeom>
          <a:noFill/>
          <a:ln/>
        </p:spPr>
        <p:txBody>
          <a:bodyPr wrap="square" rtlCol="0" anchor="t"/>
          <a:lstStyle/>
          <a:p>
            <a:pPr algn="ctr" indent="0" marL="0">
              <a:buNone/>
            </a:pPr>
            <a:r>
              <a:rPr lang="en-US" sz="2200" b="1" dirty="0">
                <a:solidFill>
                  <a:srgbClr val="141414"/>
                </a:solidFill>
                <a:latin typeface="Poppins" pitchFamily="34" charset="0"/>
                <a:ea typeface="Poppins" pitchFamily="34" charset="-122"/>
                <a:cs typeface="Poppins" pitchFamily="34" charset="-120"/>
              </a:rPr>
              <a:t>Beyond the Classroom</a:t>
            </a:r>
            <a:endParaRPr lang="en-US" sz="3200" dirty="0"/>
          </a:p>
        </p:txBody>
      </p:sp>
      <p:sp>
        <p:nvSpPr>
          <p:cNvPr id="5" name="Shape 3"/>
          <p:cNvSpPr/>
          <p:nvPr/>
        </p:nvSpPr>
        <p:spPr>
          <a:xfrm>
            <a:off x="5102809" y="3251606"/>
            <a:ext cx="2367382" cy="0"/>
          </a:xfrm>
          <a:prstGeom prst="line">
            <a:avLst/>
          </a:prstGeom>
          <a:noFill/>
          <a:ln w="19050">
            <a:solidFill>
              <a:srgbClr val="FFFFFF"/>
            </a:solidFill>
            <a:prstDash val="solid"/>
          </a:ln>
        </p:spPr>
      </p:sp>
      <p:sp>
        <p:nvSpPr>
          <p:cNvPr id="6" name="Text 4"/>
          <p:cNvSpPr/>
          <p:nvPr/>
        </p:nvSpPr>
        <p:spPr>
          <a:xfrm>
            <a:off x="4663440" y="3443630"/>
            <a:ext cx="3246120" cy="1371600"/>
          </a:xfrm>
          <a:prstGeom prst="rect">
            <a:avLst/>
          </a:prstGeom>
          <a:noFill/>
          <a:ln/>
        </p:spPr>
        <p:txBody>
          <a:bodyPr wrap="square" rtlCol="0" anchor="t"/>
          <a:lstStyle/>
          <a:p>
            <a:pPr algn="ctr" indent="0" marL="0">
              <a:lnSpc>
                <a:spcPct val="150000"/>
              </a:lnSpc>
              <a:buNone/>
            </a:pPr>
            <a:r>
              <a:rPr lang="en-US" sz="1100" dirty="0">
                <a:solidFill>
                  <a:srgbClr val="141414"/>
                </a:solidFill>
                <a:latin typeface="Poppins" pitchFamily="34" charset="0"/>
                <a:ea typeface="Poppins" pitchFamily="34" charset="-122"/>
                <a:cs typeface="Poppins" pitchFamily="34" charset="-120"/>
              </a:rPr>
              <a:t>Trips to Gua Tempurung, Taiping Zoo, Papan and Qing Xin Ling, our Family Day Bowling Tournament, guest talks, and a sister school programme with Global Islamic School, Indonesia.</a:t>
            </a:r>
            <a:endParaRPr lang="en-US" sz="1100" dirty="0"/>
          </a:p>
        </p:txBody>
      </p:sp>
      <p:sp>
        <p:nvSpPr>
          <p:cNvPr id="7" name="Shape 5"/>
          <p:cNvSpPr/>
          <p:nvPr/>
        </p:nvSpPr>
        <p:spPr>
          <a:xfrm>
            <a:off x="7690103" y="1884578"/>
            <a:ext cx="200254" cy="200254"/>
          </a:xfrm>
          <a:prstGeom prst="ellipse">
            <a:avLst/>
          </a:prstGeom>
          <a:solidFill>
            <a:srgbClr val="141414"/>
          </a:solidFill>
          <a:ln/>
          <a:effectLst>
            <a:outerShdw sx="100000" sy="100000" kx="0" ky="0" algn="bl" rotWithShape="0" blurRad="317500" dist="50800" dir="16200000">
              <a:srgbClr val="000000">
                <a:alpha val="40000"/>
              </a:srgbClr>
            </a:outerShdw>
          </a:effectLst>
        </p:spPr>
      </p:sp>
      <p:sp>
        <p:nvSpPr>
          <p:cNvPr id="8" name="Shape 6"/>
          <p:cNvSpPr/>
          <p:nvPr/>
        </p:nvSpPr>
        <p:spPr>
          <a:xfrm>
            <a:off x="7737652" y="1932139"/>
            <a:ext cx="105133" cy="105133"/>
          </a:xfrm>
          <a:prstGeom prst="ellipse">
            <a:avLst/>
          </a:prstGeom>
          <a:solidFill>
            <a:srgbClr val="EECC16"/>
          </a:solidFill>
          <a:ln/>
        </p:spPr>
      </p:sp>
      <p:sp>
        <p:nvSpPr>
          <p:cNvPr id="9" name="Shape 7"/>
          <p:cNvSpPr/>
          <p:nvPr/>
        </p:nvSpPr>
        <p:spPr>
          <a:xfrm>
            <a:off x="4681727" y="1869948"/>
            <a:ext cx="200254" cy="200254"/>
          </a:xfrm>
          <a:prstGeom prst="ellipse">
            <a:avLst/>
          </a:prstGeom>
          <a:solidFill>
            <a:srgbClr val="141414"/>
          </a:solidFill>
          <a:ln/>
          <a:effectLst>
            <a:outerShdw sx="100000" sy="100000" kx="0" ky="0" algn="bl" rotWithShape="0" blurRad="317500" dist="50800" dir="16200000">
              <a:srgbClr val="000000">
                <a:alpha val="40000"/>
              </a:srgbClr>
            </a:outerShdw>
          </a:effectLst>
        </p:spPr>
      </p:sp>
      <p:sp>
        <p:nvSpPr>
          <p:cNvPr id="10" name="Shape 8"/>
          <p:cNvSpPr/>
          <p:nvPr/>
        </p:nvSpPr>
        <p:spPr>
          <a:xfrm>
            <a:off x="4729276" y="1917508"/>
            <a:ext cx="105133" cy="105133"/>
          </a:xfrm>
          <a:prstGeom prst="ellipse">
            <a:avLst/>
          </a:prstGeom>
          <a:solidFill>
            <a:srgbClr val="EECC16"/>
          </a:solidFill>
          <a:ln/>
        </p:spPr>
      </p:sp>
      <p:sp>
        <p:nvSpPr>
          <p:cNvPr id="11" name="Shape 9"/>
          <p:cNvSpPr/>
          <p:nvPr/>
        </p:nvSpPr>
        <p:spPr>
          <a:xfrm>
            <a:off x="7690103" y="4731106"/>
            <a:ext cx="200254" cy="200254"/>
          </a:xfrm>
          <a:prstGeom prst="ellipse">
            <a:avLst/>
          </a:prstGeom>
          <a:solidFill>
            <a:srgbClr val="141414"/>
          </a:solidFill>
          <a:ln/>
          <a:effectLst>
            <a:outerShdw sx="100000" sy="100000" kx="0" ky="0" algn="bl" rotWithShape="0" blurRad="317500" dist="50800" dir="16200000">
              <a:srgbClr val="000000">
                <a:alpha val="40000"/>
              </a:srgbClr>
            </a:outerShdw>
          </a:effectLst>
        </p:spPr>
      </p:sp>
      <p:sp>
        <p:nvSpPr>
          <p:cNvPr id="12" name="Shape 10"/>
          <p:cNvSpPr/>
          <p:nvPr/>
        </p:nvSpPr>
        <p:spPr>
          <a:xfrm>
            <a:off x="7737652" y="4778666"/>
            <a:ext cx="105133" cy="105133"/>
          </a:xfrm>
          <a:prstGeom prst="ellipse">
            <a:avLst/>
          </a:prstGeom>
          <a:solidFill>
            <a:srgbClr val="EECC16"/>
          </a:solidFill>
          <a:ln/>
        </p:spPr>
      </p:sp>
      <p:sp>
        <p:nvSpPr>
          <p:cNvPr id="13" name="Text 11"/>
          <p:cNvSpPr/>
          <p:nvPr/>
        </p:nvSpPr>
        <p:spPr>
          <a:xfrm>
            <a:off x="914400" y="2926080"/>
            <a:ext cx="3291840" cy="320040"/>
          </a:xfrm>
          <a:prstGeom prst="rect">
            <a:avLst/>
          </a:prstGeom>
          <a:noFill/>
          <a:ln/>
        </p:spPr>
        <p:txBody>
          <a:bodyPr wrap="square" rtlCol="0" anchor="t"/>
          <a:lstStyle/>
          <a:p>
            <a:pPr algn="l" indent="0" marL="0">
              <a:lnSpc>
                <a:spcPct val="150000"/>
              </a:lnSpc>
              <a:buNone/>
            </a:pPr>
            <a:r>
              <a:rPr lang="en-US" sz="1100" i="1" dirty="0">
                <a:solidFill>
                  <a:srgbClr val="F2F2F2"/>
                </a:solidFill>
                <a:latin typeface="Poppins" pitchFamily="34" charset="0"/>
                <a:ea typeface="Poppins" pitchFamily="34" charset="-122"/>
                <a:cs typeface="Poppins" pitchFamily="34" charset="-120"/>
              </a:rPr>
              <a:t>Gua Tempurung cave trip</a:t>
            </a:r>
            <a:endParaRPr lang="en-US" sz="1100" dirty="0"/>
          </a:p>
        </p:txBody>
      </p:sp>
      <p:sp>
        <p:nvSpPr>
          <p:cNvPr id="14" name="Text 12"/>
          <p:cNvSpPr/>
          <p:nvPr/>
        </p:nvSpPr>
        <p:spPr>
          <a:xfrm>
            <a:off x="914400" y="3840480"/>
            <a:ext cx="3291840" cy="320040"/>
          </a:xfrm>
          <a:prstGeom prst="rect">
            <a:avLst/>
          </a:prstGeom>
          <a:noFill/>
          <a:ln/>
        </p:spPr>
        <p:txBody>
          <a:bodyPr wrap="square" rtlCol="0" anchor="t"/>
          <a:lstStyle/>
          <a:p>
            <a:pPr algn="l" indent="0" marL="0">
              <a:lnSpc>
                <a:spcPct val="150000"/>
              </a:lnSpc>
              <a:buNone/>
            </a:pPr>
            <a:r>
              <a:rPr lang="en-US" sz="1100" i="1" dirty="0">
                <a:solidFill>
                  <a:srgbClr val="F2F2F2"/>
                </a:solidFill>
                <a:latin typeface="Poppins" pitchFamily="34" charset="0"/>
                <a:ea typeface="Poppins" pitchFamily="34" charset="-122"/>
                <a:cs typeface="Poppins" pitchFamily="34" charset="-120"/>
              </a:rPr>
              <a:t>Guest talk: beating procrastination</a:t>
            </a:r>
            <a:endParaRPr lang="en-US" sz="1100" dirty="0"/>
          </a:p>
        </p:txBody>
      </p:sp>
      <p:sp>
        <p:nvSpPr>
          <p:cNvPr id="15" name="Text 13"/>
          <p:cNvSpPr/>
          <p:nvPr/>
        </p:nvSpPr>
        <p:spPr>
          <a:xfrm>
            <a:off x="8366760" y="3566160"/>
            <a:ext cx="3291840" cy="320040"/>
          </a:xfrm>
          <a:prstGeom prst="rect">
            <a:avLst/>
          </a:prstGeom>
          <a:noFill/>
          <a:ln/>
        </p:spPr>
        <p:txBody>
          <a:bodyPr wrap="square" rtlCol="0" anchor="t"/>
          <a:lstStyle/>
          <a:p>
            <a:pPr algn="l" indent="0" marL="0">
              <a:lnSpc>
                <a:spcPct val="150000"/>
              </a:lnSpc>
              <a:buNone/>
            </a:pPr>
            <a:r>
              <a:rPr lang="en-US" sz="1100" i="1" dirty="0">
                <a:solidFill>
                  <a:srgbClr val="F2F2F2"/>
                </a:solidFill>
                <a:latin typeface="Poppins" pitchFamily="34" charset="0"/>
                <a:ea typeface="Poppins" pitchFamily="34" charset="-122"/>
                <a:cs typeface="Poppins" pitchFamily="34" charset="-120"/>
              </a:rPr>
              <a:t>A photo stop inside Gua Tempurung</a:t>
            </a:r>
            <a:endParaRPr lang="en-US" sz="1100" dirty="0"/>
          </a:p>
        </p:txBody>
      </p:sp>
      <p:sp>
        <p:nvSpPr>
          <p:cNvPr id="16" name="Text 14"/>
          <p:cNvSpPr/>
          <p:nvPr/>
        </p:nvSpPr>
        <p:spPr>
          <a:xfrm>
            <a:off x="8366760" y="2651760"/>
            <a:ext cx="3291840" cy="320040"/>
          </a:xfrm>
          <a:prstGeom prst="rect">
            <a:avLst/>
          </a:prstGeom>
          <a:noFill/>
          <a:ln/>
        </p:spPr>
        <p:txBody>
          <a:bodyPr wrap="square" rtlCol="0" anchor="t"/>
          <a:lstStyle/>
          <a:p>
            <a:pPr algn="l" indent="0" marL="0">
              <a:lnSpc>
                <a:spcPct val="150000"/>
              </a:lnSpc>
              <a:buNone/>
            </a:pPr>
            <a:r>
              <a:rPr lang="en-US" sz="1100" i="1" dirty="0">
                <a:solidFill>
                  <a:srgbClr val="F2F2F2"/>
                </a:solidFill>
                <a:latin typeface="Poppins" pitchFamily="34" charset="0"/>
                <a:ea typeface="Poppins" pitchFamily="34" charset="-122"/>
                <a:cs typeface="Poppins" pitchFamily="34" charset="-120"/>
              </a:rPr>
              <a:t>Family Day Bowling Tournament</a:t>
            </a:r>
            <a:endParaRPr lang="en-US" sz="1100" dirty="0"/>
          </a:p>
        </p:txBody>
      </p:sp>
      <p:sp>
        <p:nvSpPr>
          <p:cNvPr id="17" name="Shape 15"/>
          <p:cNvSpPr/>
          <p:nvPr/>
        </p:nvSpPr>
        <p:spPr>
          <a:xfrm>
            <a:off x="568757" y="384048"/>
            <a:ext cx="146304" cy="146304"/>
          </a:xfrm>
          <a:prstGeom prst="ellipse">
            <a:avLst/>
          </a:prstGeom>
          <a:solidFill>
            <a:srgbClr val="FFF200"/>
          </a:solidFill>
          <a:ln/>
        </p:spPr>
      </p:sp>
      <p:sp>
        <p:nvSpPr>
          <p:cNvPr id="18" name="Shape 16"/>
          <p:cNvSpPr/>
          <p:nvPr/>
        </p:nvSpPr>
        <p:spPr>
          <a:xfrm>
            <a:off x="642823" y="1127455"/>
            <a:ext cx="0" cy="3014777"/>
          </a:xfrm>
          <a:prstGeom prst="line">
            <a:avLst/>
          </a:prstGeom>
          <a:noFill/>
          <a:ln w="9525">
            <a:solidFill>
              <a:srgbClr val="F2F2F2"/>
            </a:solidFill>
            <a:prstDash val="solid"/>
          </a:ln>
        </p:spPr>
      </p:sp>
      <p:sp>
        <p:nvSpPr>
          <p:cNvPr id="19" name="Shape 17"/>
          <p:cNvSpPr/>
          <p:nvPr/>
        </p:nvSpPr>
        <p:spPr>
          <a:xfrm>
            <a:off x="619049" y="2199132"/>
            <a:ext cx="45720" cy="1303020"/>
          </a:xfrm>
          <a:prstGeom prst="rect">
            <a:avLst/>
          </a:prstGeom>
          <a:solidFill>
            <a:srgbClr val="EECC16"/>
          </a:solidFill>
          <a:ln/>
        </p:spPr>
      </p:sp>
      <p:sp>
        <p:nvSpPr>
          <p:cNvPr id="20" name="Text 18"/>
          <p:cNvSpPr/>
          <p:nvPr/>
        </p:nvSpPr>
        <p:spPr>
          <a:xfrm rot="16200000">
            <a:off x="-532181"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pic>
        <p:nvPicPr>
          <p:cNvPr id="24" name="A photo stop inside Gua Tempurung" descr="A photo stop inside Gua Tempurung"/>
          <p:cNvPicPr>
            <a:picLocks noChangeAspect="1"/>
          </p:cNvPicPr>
          <p:nvPr/>
        </p:nvPicPr>
        <p:blipFill>
          <a:blip r:embed="rIdG3P3"/>
          <a:stretch>
            <a:fillRect/>
          </a:stretch>
        </p:blipFill>
        <p:spPr>
          <a:xfrm>
            <a:off x="8366760" y="3931920"/>
            <a:ext cx="3291840" cy="2468880"/>
          </a:xfrm>
          <a:prstGeom prst="rect">
            <a:avLst/>
          </a:prstGeom>
        </p:spPr>
      </p:pic>
      <p:pic>
        <p:nvPicPr>
          <p:cNvPr id="23" name="Family Day Bowling Tournament" descr="Family Day Bowling Tournament"/>
          <p:cNvPicPr>
            <a:picLocks noChangeAspect="1"/>
          </p:cNvPicPr>
          <p:nvPr/>
        </p:nvPicPr>
        <p:blipFill>
          <a:blip r:embed="rIdG3P2"/>
          <a:stretch>
            <a:fillRect/>
          </a:stretch>
        </p:blipFill>
        <p:spPr>
          <a:xfrm>
            <a:off x="8366760" y="411480"/>
            <a:ext cx="3291840" cy="2194560"/>
          </a:xfrm>
          <a:prstGeom prst="rect">
            <a:avLst/>
          </a:prstGeom>
        </p:spPr>
      </p:pic>
      <p:pic>
        <p:nvPicPr>
          <p:cNvPr id="22" name="Guest talk on overcoming procrastination" descr="Guest talk on overcoming procrastination"/>
          <p:cNvPicPr>
            <a:picLocks noChangeAspect="1"/>
          </p:cNvPicPr>
          <p:nvPr/>
        </p:nvPicPr>
        <p:blipFill>
          <a:blip r:embed="rIdG3P1"/>
          <a:stretch>
            <a:fillRect/>
          </a:stretch>
        </p:blipFill>
        <p:spPr>
          <a:xfrm>
            <a:off x="914400" y="4206240"/>
            <a:ext cx="3291840" cy="2194560"/>
          </a:xfrm>
          <a:prstGeom prst="rect">
            <a:avLst/>
          </a:prstGeom>
        </p:spPr>
      </p:pic>
      <p:pic>
        <p:nvPicPr>
          <p:cNvPr id="21" name="Students exploring Gua Tempurung" descr="Students exploring Gua Tempurung"/>
          <p:cNvPicPr>
            <a:picLocks noChangeAspect="1"/>
          </p:cNvPicPr>
          <p:nvPr/>
        </p:nvPicPr>
        <p:blipFill>
          <a:blip r:embed="rIdG3P0"/>
          <a:stretch>
            <a:fillRect/>
          </a:stretch>
        </p:blipFill>
        <p:spPr>
          <a:xfrm>
            <a:off x="914400" y="411480"/>
            <a:ext cx="3291840" cy="246888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41414"/>
        </a:solidFill>
      </p:bgPr>
    </p:bg>
    <p:spTree>
      <p:nvGrpSpPr>
        <p:cNvPr id="1" name=""/>
        <p:cNvGrpSpPr/>
        <p:nvPr/>
      </p:nvGrpSpPr>
      <p:grpSpPr>
        <a:xfrm>
          <a:off x="0" y="0"/>
          <a:ext cx="0" cy="0"/>
          <a:chOff x="0" y="0"/>
          <a:chExt cx="0" cy="0"/>
        </a:xfrm>
      </p:grpSpPr>
      <p:sp>
        <p:nvSpPr>
          <p:cNvPr id="2" name="Shape 0"/>
          <p:cNvSpPr/>
          <p:nvPr/>
        </p:nvSpPr>
        <p:spPr>
          <a:xfrm>
            <a:off x="4552798" y="0"/>
            <a:ext cx="3086100" cy="6858000"/>
          </a:xfrm>
          <a:prstGeom prst="rect">
            <a:avLst/>
          </a:prstGeom>
          <a:solidFill>
            <a:srgbClr val="EECC16"/>
          </a:solidFill>
          <a:ln/>
        </p:spPr>
      </p:sp>
      <p:sp>
        <p:nvSpPr>
          <p:cNvPr id="3" name="Shape 1"/>
          <p:cNvSpPr/>
          <p:nvPr/>
        </p:nvSpPr>
        <p:spPr>
          <a:xfrm>
            <a:off x="3538728" y="696773"/>
            <a:ext cx="5115154" cy="5115154"/>
          </a:xfrm>
          <a:prstGeom prst="ellipse">
            <a:avLst/>
          </a:prstGeom>
          <a:solidFill>
            <a:srgbClr val="141414"/>
          </a:solidFill>
          <a:ln/>
          <a:effectLst>
            <a:outerShdw sx="100000" sy="100000" kx="0" ky="0" algn="bl" rotWithShape="0" blurRad="317500" dist="50800" dir="16200000">
              <a:srgbClr val="000000">
                <a:alpha val="20000"/>
              </a:srgbClr>
            </a:outerShdw>
          </a:effectLst>
        </p:spPr>
      </p:sp>
      <p:sp>
        <p:nvSpPr>
          <p:cNvPr id="4" name="Shape 2"/>
          <p:cNvSpPr/>
          <p:nvPr/>
        </p:nvSpPr>
        <p:spPr>
          <a:xfrm rot="20937600">
            <a:off x="3871570" y="1030529"/>
            <a:ext cx="4448556" cy="4448556"/>
          </a:xfrm>
          <a:prstGeom prst="blockArc">
            <a:avLst>
              <a:gd name="adj1" fmla="val 12067800"/>
              <a:gd name="adj2" fmla="val 21528600"/>
              <a:gd name="adj3" fmla="val 1210"/>
            </a:avLst>
          </a:prstGeom>
          <a:solidFill>
            <a:srgbClr val="EECC16"/>
          </a:solidFill>
          <a:ln/>
        </p:spPr>
      </p:sp>
      <p:sp>
        <p:nvSpPr>
          <p:cNvPr id="5" name="Shape 3"/>
          <p:cNvSpPr/>
          <p:nvPr/>
        </p:nvSpPr>
        <p:spPr>
          <a:xfrm rot="10096800">
            <a:off x="3871570" y="1030529"/>
            <a:ext cx="4448556" cy="4448556"/>
          </a:xfrm>
          <a:prstGeom prst="blockArc">
            <a:avLst>
              <a:gd name="adj1" fmla="val 12250200"/>
              <a:gd name="adj2" fmla="val 21528600"/>
              <a:gd name="adj3" fmla="val 1210"/>
            </a:avLst>
          </a:prstGeom>
          <a:solidFill>
            <a:srgbClr val="EECC16"/>
          </a:solidFill>
          <a:ln/>
        </p:spPr>
      </p:sp>
      <p:pic>
        <p:nvPicPr>
          <p:cNvPr id="28" name="Rochford’s International School logo" descr="Rochford’s International School logo"/>
          <p:cNvPicPr>
            <a:picLocks noChangeAspect="1"/>
          </p:cNvPicPr>
          <p:nvPr/>
        </p:nvPicPr>
        <p:blipFill>
          <a:blip r:embed="rIdG5Logo"/>
          <a:stretch>
            <a:fillRect/>
          </a:stretch>
        </p:blipFill>
        <p:spPr>
          <a:xfrm>
            <a:off x="4724704" y="1463040"/>
            <a:ext cx="2743200" cy="670094"/>
          </a:xfrm>
          <a:prstGeom prst="rect">
            <a:avLst/>
          </a:prstGeom>
        </p:spPr>
      </p:pic>
      <p:sp>
        <p:nvSpPr>
          <p:cNvPr id="23" name="Text 21"/>
          <p:cNvSpPr/>
          <p:nvPr/>
        </p:nvSpPr>
        <p:spPr>
          <a:xfrm>
            <a:off x="2617927" y="2240280"/>
            <a:ext cx="6956755" cy="822960"/>
          </a:xfrm>
          <a:prstGeom prst="rect">
            <a:avLst/>
          </a:prstGeom>
          <a:noFill/>
          <a:ln/>
        </p:spPr>
        <p:txBody>
          <a:bodyPr wrap="square" rtlCol="0" anchor="t"/>
          <a:lstStyle/>
          <a:p>
            <a:pPr algn="ctr" indent="0" marL="0">
              <a:buNone/>
            </a:pPr>
            <a:r>
              <a:rPr lang="en-US" sz="4800" b="1" dirty="0">
                <a:solidFill>
                  <a:srgbClr val="FFFFFF"/>
                </a:solidFill>
                <a:latin typeface="Poppins" pitchFamily="34" charset="0"/>
                <a:ea typeface="Poppins" pitchFamily="34" charset="-122"/>
                <a:cs typeface="Poppins" pitchFamily="34" charset="-120"/>
              </a:rPr>
              <a:t>THANK YOU</a:t>
            </a:r>
            <a:endParaRPr lang="en-US" sz="5400" dirty="0"/>
          </a:p>
        </p:txBody>
      </p:sp>
      <p:sp>
        <p:nvSpPr>
          <p:cNvPr id="24" name="Text 22"/>
          <p:cNvSpPr/>
          <p:nvPr/>
        </p:nvSpPr>
        <p:spPr>
          <a:xfrm>
            <a:off x="3019349" y="3017520"/>
            <a:ext cx="6152998" cy="411480"/>
          </a:xfrm>
          <a:prstGeom prst="rect">
            <a:avLst/>
          </a:prstGeom>
          <a:noFill/>
          <a:ln/>
        </p:spPr>
        <p:txBody>
          <a:bodyPr wrap="square" rtlCol="0" anchor="t"/>
          <a:lstStyle/>
          <a:p>
            <a:pPr algn="ctr" indent="0" marL="0">
              <a:lnSpc>
                <a:spcPct val="150000"/>
              </a:lnSpc>
              <a:buNone/>
            </a:pPr>
            <a:r>
              <a:rPr lang="en-US" sz="1600" dirty="0">
                <a:solidFill>
                  <a:srgbClr val="F2F2F2"/>
                </a:solidFill>
                <a:latin typeface="Poppins" pitchFamily="34" charset="0"/>
                <a:ea typeface="Poppins" pitchFamily="34" charset="-122"/>
                <a:cs typeface="Poppins" pitchFamily="34" charset="-120"/>
              </a:rPr>
              <a:t>for visiting</a:t>
            </a:r>
            <a:endParaRPr lang="en-US" sz="1600" dirty="0"/>
          </a:p>
        </p:txBody>
      </p:sp>
      <p:sp>
        <p:nvSpPr>
          <p:cNvPr id="30" name="G5 Campus"/>
          <p:cNvSpPr/>
          <p:nvPr/>
        </p:nvSpPr>
        <p:spPr>
          <a:xfrm>
            <a:off x="3019349" y="4114800"/>
            <a:ext cx="6152998" cy="548640"/>
          </a:xfrm>
          <a:prstGeom prst="rect">
            <a:avLst/>
          </a:prstGeom>
          <a:noFill/>
          <a:ln/>
        </p:spPr>
        <p:txBody>
          <a:bodyPr wrap="square" rtlCol="0" anchor="t"/>
          <a:lstStyle/>
          <a:p>
            <a:pPr algn="ctr" indent="0" marL="0">
              <a:lnSpc>
                <a:spcPct val="150000"/>
              </a:lnSpc>
              <a:buNone/>
            </a:pPr>
            <a:r>
              <a:rPr lang="en-US" sz="1100" dirty="0">
                <a:solidFill>
                  <a:srgbClr val="F2F2F2"/>
                </a:solidFill>
                <a:latin typeface="Poppins" pitchFamily="34" charset="0"/>
                <a:ea typeface="Poppins" pitchFamily="34" charset="-122"/>
                <a:cs typeface="Poppins" pitchFamily="34" charset="-120"/>
              </a:rPr>
              <a:t>Falim · Ipoh Garden · Cameron Highlands</a:t>
            </a:r>
            <a:endParaRPr lang="en-US" sz="1600" dirty="0"/>
          </a:p>
          <a:p>
            <a:pPr algn="ctr" indent="0" marL="0">
              <a:lnSpc>
                <a:spcPct val="150000"/>
              </a:lnSpc>
              <a:buNone/>
            </a:pPr>
            <a:r>
              <a:rPr lang="en-US" sz="1100" dirty="0">
                <a:solidFill>
                  <a:srgbClr val="F2F2F2"/>
                </a:solidFill>
                <a:latin typeface="Poppins" pitchFamily="34" charset="0"/>
                <a:ea typeface="Poppins" pitchFamily="34" charset="-122"/>
                <a:cs typeface="Poppins" pitchFamily="34" charset="-120"/>
              </a:rPr>
              <a:t>Kuala Lumpur (coming soon)</a:t>
            </a:r>
            <a:endParaRPr lang="en-US" sz="1600" dirty="0"/>
          </a:p>
        </p:txBody>
      </p:sp>
      <p:sp>
        <p:nvSpPr>
          <p:cNvPr id="29" name="G5 WA"/>
          <p:cNvSpPr/>
          <p:nvPr/>
        </p:nvSpPr>
        <p:spPr>
          <a:xfrm>
            <a:off x="3019349" y="3611880"/>
            <a:ext cx="6152998" cy="411480"/>
          </a:xfrm>
          <a:prstGeom prst="rect">
            <a:avLst/>
          </a:prstGeom>
          <a:noFill/>
          <a:ln/>
        </p:spPr>
        <p:txBody>
          <a:bodyPr wrap="square" rtlCol="0" anchor="t"/>
          <a:lstStyle/>
          <a:p>
            <a:pPr algn="ctr" indent="0" marL="0">
              <a:lnSpc>
                <a:spcPct val="150000"/>
              </a:lnSpc>
              <a:buNone/>
            </a:pPr>
            <a:r>
              <a:rPr lang="en-US" sz="1600" dirty="0" b="1">
                <a:solidFill>
                  <a:srgbClr val="EECC16"/>
                </a:solidFill>
                <a:latin typeface="Poppins" pitchFamily="34" charset="0"/>
                <a:ea typeface="Poppins" pitchFamily="34" charset="-122"/>
                <a:cs typeface="Poppins" pitchFamily="34" charset="-120"/>
              </a:rPr>
              <a:t>WhatsApp 010-253 9817</a:t>
            </a:r>
            <a:endParaRPr lang="en-US" sz="1600" dirty="0"/>
          </a:p>
        </p:txBody>
      </p:sp>
      <p:sp>
        <p:nvSpPr>
          <p:cNvPr id="25" name="Shape 23"/>
          <p:cNvSpPr/>
          <p:nvPr/>
        </p:nvSpPr>
        <p:spPr>
          <a:xfrm>
            <a:off x="575158" y="384048"/>
            <a:ext cx="146304" cy="146304"/>
          </a:xfrm>
          <a:prstGeom prst="ellipse">
            <a:avLst/>
          </a:prstGeom>
          <a:solidFill>
            <a:srgbClr val="FFF200"/>
          </a:solidFill>
          <a:ln/>
        </p:spPr>
      </p:sp>
      <p:sp>
        <p:nvSpPr>
          <p:cNvPr id="26" name="Shape 24"/>
          <p:cNvSpPr/>
          <p:nvPr/>
        </p:nvSpPr>
        <p:spPr>
          <a:xfrm>
            <a:off x="649224" y="1127455"/>
            <a:ext cx="0" cy="3014777"/>
          </a:xfrm>
          <a:prstGeom prst="line">
            <a:avLst/>
          </a:prstGeom>
          <a:noFill/>
          <a:ln w="9525">
            <a:solidFill>
              <a:srgbClr val="F2F2F2"/>
            </a:solidFill>
            <a:prstDash val="solid"/>
          </a:ln>
        </p:spPr>
      </p:sp>
      <p:sp>
        <p:nvSpPr>
          <p:cNvPr id="27" name="Text 25"/>
          <p:cNvSpPr/>
          <p:nvPr/>
        </p:nvSpPr>
        <p:spPr>
          <a:xfrm rot="16200000">
            <a:off x="-525780" y="5178247"/>
            <a:ext cx="2349094" cy="276149"/>
          </a:xfrm>
          <a:prstGeom prst="rect">
            <a:avLst/>
          </a:prstGeom>
          <a:noFill/>
          <a:ln/>
        </p:spPr>
        <p:txBody>
          <a:bodyPr wrap="square" rtlCol="0" anchor="t"/>
          <a:lstStyle/>
          <a:p>
            <a:pPr indent="0" marL="0">
              <a:buNone/>
            </a:pPr>
            <a:r>
              <a:rPr lang="en-US" sz="1200" dirty="0">
                <a:solidFill>
                  <a:srgbClr val="F2F2F2"/>
                </a:solidFill>
                <a:latin typeface="Poppins" pitchFamily="34" charset="0"/>
                <a:ea typeface="Poppins" pitchFamily="34" charset="-122"/>
                <a:cs typeface="Poppins" pitchFamily="34" charset="-120"/>
              </a:rPr>
              <a:t>Parent Visit  ·  Ipoh</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Rochford’s International School - Parent Visit (Family A)</dc:title>
  <dc:subject>PptxGenJS Presentation</dc:subject>
  <dc:creator>Rochford’s Education</dc:creator>
  <cp:lastModifiedBy>Rochford’s Education</cp:lastModifiedBy>
  <cp:revision>1</cp:revision>
  <dcterms:created xsi:type="dcterms:W3CDTF">2026-10-26T04:04:22Z</dcterms:created>
  <dcterms:modified xsi:type="dcterms:W3CDTF">2026-10-26T04:04:22Z</dcterms:modified>
</cp:coreProperties>
</file>